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2" r:id="rId4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0" autoAdjust="0"/>
    <p:restoredTop sz="94667" autoAdjust="0"/>
  </p:normalViewPr>
  <p:slideViewPr>
    <p:cSldViewPr>
      <p:cViewPr varScale="1">
        <p:scale>
          <a:sx n="105" d="100"/>
          <a:sy n="105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437B86F-B428-4355-A6B7-032925D5BD9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2785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0AD1-F79C-4ECB-8F1B-E8B5536CA774}" type="slidenum">
              <a:rPr lang="es-ES"/>
              <a:pPr/>
              <a:t>1</a:t>
            </a:fld>
            <a:endParaRPr lang="es-E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5779B-5DBD-4A2B-B9E2-D53B76E244E5}" type="slidenum">
              <a:rPr lang="es-ES"/>
              <a:pPr/>
              <a:t>10</a:t>
            </a:fld>
            <a:endParaRPr lang="es-E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E692E-1ED9-415C-8827-1BD2E47EB1BF}" type="slidenum">
              <a:rPr lang="es-ES"/>
              <a:pPr/>
              <a:t>11</a:t>
            </a:fld>
            <a:endParaRPr lang="es-E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15CD3-190A-41D4-8C0B-4ACA092211F9}" type="slidenum">
              <a:rPr lang="es-ES"/>
              <a:pPr/>
              <a:t>12</a:t>
            </a:fld>
            <a:endParaRPr lang="es-E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00451-2052-45E3-979D-CB4C743143FF}" type="slidenum">
              <a:rPr lang="es-ES"/>
              <a:pPr/>
              <a:t>13</a:t>
            </a:fld>
            <a:endParaRPr lang="es-E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7F8DF-131C-4C37-92F1-80B8FD526282}" type="slidenum">
              <a:rPr lang="es-ES"/>
              <a:pPr/>
              <a:t>14</a:t>
            </a:fld>
            <a:endParaRPr lang="es-E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09C37-5491-4BFB-B11A-0352B6A529D5}" type="slidenum">
              <a:rPr lang="es-ES"/>
              <a:pPr/>
              <a:t>15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C1F21-70C1-4F42-AB21-770662B4729F}" type="slidenum">
              <a:rPr lang="es-ES"/>
              <a:pPr/>
              <a:t>16</a:t>
            </a:fld>
            <a:endParaRPr lang="es-E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A3287-EA41-48C7-BA10-D8553F3709BC}" type="slidenum">
              <a:rPr lang="es-ES"/>
              <a:pPr/>
              <a:t>17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A833-97BD-49F2-BB1F-EFC2914BC369}" type="slidenum">
              <a:rPr lang="es-ES"/>
              <a:pPr/>
              <a:t>18</a:t>
            </a:fld>
            <a:endParaRPr lang="es-E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A53A4-2A59-4BF7-B1FD-D853653FC330}" type="slidenum">
              <a:rPr lang="es-ES"/>
              <a:pPr/>
              <a:t>19</a:t>
            </a:fld>
            <a:endParaRPr lang="es-E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99F19-F29A-4645-AF90-85BA4DDFAAEC}" type="slidenum">
              <a:rPr lang="es-ES"/>
              <a:pPr/>
              <a:t>2</a:t>
            </a:fld>
            <a:endParaRPr lang="es-E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7FEE-276F-44D5-BBE0-9A7EE3D12D21}" type="slidenum">
              <a:rPr lang="es-ES"/>
              <a:pPr/>
              <a:t>20</a:t>
            </a:fld>
            <a:endParaRPr lang="es-E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6FD13-8EAB-4FBE-8CB7-7BBB5BB7D1FA}" type="slidenum">
              <a:rPr lang="es-ES"/>
              <a:pPr/>
              <a:t>21</a:t>
            </a:fld>
            <a:endParaRPr lang="es-E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B8ECC-6C20-4557-85D7-9A8D7611C78F}" type="slidenum">
              <a:rPr lang="es-ES"/>
              <a:pPr/>
              <a:t>22</a:t>
            </a:fld>
            <a:endParaRPr lang="es-E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22B14-59F7-4ABB-AB9A-580DFBA34460}" type="slidenum">
              <a:rPr lang="es-ES"/>
              <a:pPr/>
              <a:t>23</a:t>
            </a:fld>
            <a:endParaRPr lang="es-E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25479-E810-47E0-B688-707F521CCE97}" type="slidenum">
              <a:rPr lang="es-ES"/>
              <a:pPr/>
              <a:t>24</a:t>
            </a:fld>
            <a:endParaRPr lang="es-E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56778-54C8-4E67-B6D4-4AE9C58DB918}" type="slidenum">
              <a:rPr lang="es-ES"/>
              <a:pPr/>
              <a:t>25</a:t>
            </a:fld>
            <a:endParaRPr lang="es-E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6CF51-459E-4275-B392-40D72F376C72}" type="slidenum">
              <a:rPr lang="es-ES"/>
              <a:pPr/>
              <a:t>26</a:t>
            </a:fld>
            <a:endParaRPr lang="es-E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70C7F-3E12-4E38-A52E-0C13D49DFD98}" type="slidenum">
              <a:rPr lang="es-ES"/>
              <a:pPr/>
              <a:t>27</a:t>
            </a:fld>
            <a:endParaRPr lang="es-E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0988E-127E-4332-ADA8-AB7E5D64E871}" type="slidenum">
              <a:rPr lang="es-ES"/>
              <a:pPr/>
              <a:t>28</a:t>
            </a:fld>
            <a:endParaRPr lang="es-E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774FF-FAE4-4E2E-80A0-8F0F43B88717}" type="slidenum">
              <a:rPr lang="es-ES"/>
              <a:pPr/>
              <a:t>29</a:t>
            </a:fld>
            <a:endParaRPr lang="es-E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15686-D5DF-4B27-A55E-8BC248D10703}" type="slidenum">
              <a:rPr lang="es-ES"/>
              <a:pPr/>
              <a:t>3</a:t>
            </a:fld>
            <a:endParaRPr lang="es-E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00877-B3F4-4547-AA04-4AAAB876A512}" type="slidenum">
              <a:rPr lang="es-ES"/>
              <a:pPr/>
              <a:t>30</a:t>
            </a:fld>
            <a:endParaRPr lang="es-E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F82E1-4637-48DC-9C21-B949B5FB5442}" type="slidenum">
              <a:rPr lang="es-ES"/>
              <a:pPr/>
              <a:t>31</a:t>
            </a:fld>
            <a:endParaRPr lang="es-E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E47AA-5BEC-4B75-868D-28669CCA9E3E}" type="slidenum">
              <a:rPr lang="es-ES"/>
              <a:pPr/>
              <a:t>32</a:t>
            </a:fld>
            <a:endParaRPr lang="es-E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DFF01-D2CB-45DD-AF1F-461278089604}" type="slidenum">
              <a:rPr lang="es-ES"/>
              <a:pPr/>
              <a:t>33</a:t>
            </a:fld>
            <a:endParaRPr lang="es-E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36DB4-19CA-4C12-B4AB-06F95ECCDC3A}" type="slidenum">
              <a:rPr lang="es-ES"/>
              <a:pPr/>
              <a:t>34</a:t>
            </a:fld>
            <a:endParaRPr lang="es-E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D6070-F1B7-4741-A21B-447812D58EF1}" type="slidenum">
              <a:rPr lang="es-ES"/>
              <a:pPr/>
              <a:t>35</a:t>
            </a:fld>
            <a:endParaRPr lang="es-E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22A83-F970-4CE9-B012-EB3E94584B19}" type="slidenum">
              <a:rPr lang="es-ES"/>
              <a:pPr/>
              <a:t>36</a:t>
            </a:fld>
            <a:endParaRPr lang="es-E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1DB7-17D2-4E25-BCB1-21FE7FF9AEF4}" type="slidenum">
              <a:rPr lang="es-ES"/>
              <a:pPr/>
              <a:t>40</a:t>
            </a:fld>
            <a:endParaRPr lang="es-E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A849E-738E-4959-A44F-D67C26FC09EA}" type="slidenum">
              <a:rPr lang="es-ES"/>
              <a:pPr/>
              <a:t>4</a:t>
            </a:fld>
            <a:endParaRPr lang="es-E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AE68C-F53E-4AF3-92BD-1C399C8E7856}" type="slidenum">
              <a:rPr lang="es-ES"/>
              <a:pPr/>
              <a:t>5</a:t>
            </a:fld>
            <a:endParaRPr lang="es-E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ABB4D-F31D-4B4E-8EFB-096741AA3A47}" type="slidenum">
              <a:rPr lang="es-ES"/>
              <a:pPr/>
              <a:t>6</a:t>
            </a:fld>
            <a:endParaRPr lang="es-E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D7281-1ED7-451D-B7DE-EA22EF3897CF}" type="slidenum">
              <a:rPr lang="es-ES"/>
              <a:pPr/>
              <a:t>7</a:t>
            </a:fld>
            <a:endParaRPr lang="es-E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06449-91B7-4A6E-8532-82C5DADEE171}" type="slidenum">
              <a:rPr lang="es-ES"/>
              <a:pPr/>
              <a:t>8</a:t>
            </a:fld>
            <a:endParaRPr lang="es-E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24B70-F53F-49D8-8A58-516D66B5FE6A}" type="slidenum">
              <a:rPr lang="es-ES"/>
              <a:pPr/>
              <a:t>9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D23FD4-0F30-4267-8EDC-A9A228C311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04-078E-4764-9D4D-245563A7C1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24E-EBF3-4062-8690-587CA5ED84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6F8E3F-BDE2-4A7B-9413-64142A46DD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81E1F-17C6-426E-876D-0E54D99EF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747C-BFFC-4DAB-9E7F-E1215A6573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FE92-879D-456A-85FA-7BEE6F6692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22F62F-A15C-4761-A70C-7DB9F399CB5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BD79-68E8-48BB-9FED-8FB95802C6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688-D445-4DC8-87E1-55F6EB73F5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062D-24C1-4E75-ADFF-125B2DBD3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F388-4501-46FC-8A1D-5FD902E7CF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B267F3-062D-4E74-BE02-0826E3A7A65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Equipaciones del Real Madrid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© Jorge García Samartín</a:t>
            </a:r>
            <a:endParaRPr lang="es-ES" dirty="0"/>
          </a:p>
        </p:txBody>
      </p:sp>
      <p:pic>
        <p:nvPicPr>
          <p:cNvPr id="5" name="4 Imagen" descr="escudo-real-madri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04800"/>
            <a:ext cx="2905125" cy="40386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90586"/>
            <a:ext cx="1562100" cy="2867025"/>
          </a:xfrm>
          <a:prstGeom prst="rect">
            <a:avLst/>
          </a:prstGeom>
        </p:spPr>
      </p:pic>
      <p:pic>
        <p:nvPicPr>
          <p:cNvPr id="3" name="H_ Himno Real Madrid - Jose de Aguila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9152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1952-1955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Con el cuello redondo llega la imagen clásica.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1955-1980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Los calcetines se vuelven blancos.</a:t>
            </a:r>
          </a:p>
          <a:p>
            <a:r>
              <a:rPr lang="es-ES" sz="2800" dirty="0"/>
              <a:t>Esta equipación blanca impoluta se mantendrá 25 años: hasta julio de 1980.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1980-1982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La compañía alemana Adidas se convierte en la primera proveedora de ropa del club blanco…con tres rayas moradas.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1982-1985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Zanussi se convierte en patrocinador del Madrid: a cambio este último recibirá 1 000 000 de </a:t>
            </a:r>
            <a:r>
              <a:rPr lang="es-ES" sz="2800" dirty="0" smtClean="0"/>
              <a:t>Ptas. (600 000 €) </a:t>
            </a:r>
            <a:r>
              <a:rPr lang="es-ES" sz="2800" dirty="0"/>
              <a:t>anuales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1985-1986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La empresa de comida italiana Parmalat patrocinará a los merengues hasta 1989.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1986-1989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 err="1"/>
              <a:t>Hummel</a:t>
            </a:r>
            <a:r>
              <a:rPr lang="es-ES" sz="2800" dirty="0"/>
              <a:t> tomará el relevo de Adidas como </a:t>
            </a:r>
            <a:r>
              <a:rPr lang="es-ES" sz="2800" dirty="0" err="1"/>
              <a:t>proovedor</a:t>
            </a:r>
            <a:r>
              <a:rPr lang="es-ES" sz="2800" dirty="0"/>
              <a:t> deportivo.</a:t>
            </a:r>
          </a:p>
          <a:p>
            <a:r>
              <a:rPr lang="es-ES" sz="2800" dirty="0"/>
              <a:t>Esta camiseta la llevaron La Quinta o Camacho.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1989-1991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 err="1"/>
              <a:t>Reny</a:t>
            </a:r>
            <a:r>
              <a:rPr lang="es-ES" sz="2800" dirty="0"/>
              <a:t> </a:t>
            </a:r>
            <a:r>
              <a:rPr lang="es-ES" sz="2800" dirty="0" err="1"/>
              <a:t>Picot</a:t>
            </a:r>
            <a:r>
              <a:rPr lang="es-ES" sz="2800" dirty="0"/>
              <a:t> patrocinará al Real Madrid.</a:t>
            </a:r>
          </a:p>
          <a:p>
            <a:r>
              <a:rPr lang="es-ES" sz="2800" dirty="0"/>
              <a:t>Pequeños retoques en el pecho.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1991-1992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400" dirty="0" err="1"/>
              <a:t>Otaysa</a:t>
            </a:r>
            <a:r>
              <a:rPr lang="es-ES" sz="2400" dirty="0"/>
              <a:t>, del grupo Volkswagen, nuevo patrocinador del Madrid.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Cambio en las mangas.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La camiseta se queda sin pico.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A partir de esta temporada el Real Madrid cambiará su equipación cada temporada.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1992-1993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Vuelve el cuello y viene </a:t>
            </a:r>
            <a:r>
              <a:rPr lang="es-ES" sz="2800" dirty="0" err="1"/>
              <a:t>Teka</a:t>
            </a:r>
            <a:r>
              <a:rPr lang="es-ES" sz="2800" dirty="0"/>
              <a:t>.</a:t>
            </a:r>
          </a:p>
          <a:p>
            <a:r>
              <a:rPr lang="es-ES" sz="2800" dirty="0"/>
              <a:t>El morado de </a:t>
            </a:r>
            <a:r>
              <a:rPr lang="es-ES" sz="2800" dirty="0" err="1"/>
              <a:t>Hummel</a:t>
            </a:r>
            <a:r>
              <a:rPr lang="es-ES" sz="2800" dirty="0"/>
              <a:t> se vuelve negro.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1993-1994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La última de </a:t>
            </a:r>
            <a:r>
              <a:rPr lang="es-ES" sz="2800" dirty="0" err="1"/>
              <a:t>Hummel</a:t>
            </a:r>
            <a:r>
              <a:rPr lang="es-ES" sz="2800" dirty="0"/>
              <a:t>.</a:t>
            </a:r>
          </a:p>
          <a:p>
            <a:r>
              <a:rPr lang="es-ES" sz="2800" dirty="0"/>
              <a:t>Pequeñas líneas que se añaden en las mangas.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1902 y 1903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Equipación de 1902 hasta 1904. La primera de la historia del club blanco.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 Se puede observar la bandera española en pantalones y calcetines, además del primitivo escudo: una C, una M y una F; de Madrid </a:t>
            </a:r>
            <a:r>
              <a:rPr lang="es-ES" sz="2800" dirty="0" err="1"/>
              <a:t>Foot</a:t>
            </a:r>
            <a:r>
              <a:rPr lang="es-ES" sz="2800" dirty="0"/>
              <a:t> </a:t>
            </a:r>
            <a:r>
              <a:rPr lang="es-ES" sz="2800" dirty="0" err="1"/>
              <a:t>Ball</a:t>
            </a:r>
            <a:r>
              <a:rPr lang="es-ES" sz="2800" dirty="0"/>
              <a:t> Club. 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 advTm="1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1994-1996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Comienza la era </a:t>
            </a:r>
            <a:r>
              <a:rPr lang="es-ES" sz="2800" dirty="0" err="1"/>
              <a:t>Kelme</a:t>
            </a:r>
            <a:r>
              <a:rPr lang="es-E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El cuello se vuelve blanco.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Aunque en la temporada siguiente el diseño del uniforme no cambió se añadieron los nombres a las camisetas</a:t>
            </a:r>
            <a:r>
              <a:rPr lang="es-E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 smtClean="0"/>
              <a:t>Con esta camiseta, debutará Raúl.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1996-1997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Pequeños retoques en las mangas.</a:t>
            </a:r>
          </a:p>
          <a:p>
            <a:r>
              <a:rPr lang="es-ES" sz="2800" dirty="0"/>
              <a:t>En los pantalones se añade el logotipo de </a:t>
            </a:r>
            <a:r>
              <a:rPr lang="es-ES" sz="2800" dirty="0" err="1"/>
              <a:t>Kelme</a:t>
            </a:r>
            <a:r>
              <a:rPr lang="es-ES" sz="2800" dirty="0"/>
              <a:t> y el escudo del Real Madrid.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1997-1998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Con esta camiseta de raro diseño se ganó, un 20 de mayo de 1998 la “Séptima”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1998-1999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Adidas vuelve y se nota: las 3 rayas (ahora negras para adaptarlas a la moda de entonces), el cuello azul…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1999-2000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Pequeños retoques en pantalón y camiseta de cara a la venta de </a:t>
            </a:r>
            <a:r>
              <a:rPr lang="es-ES" sz="2800" dirty="0" err="1"/>
              <a:t>merchandising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Raúl, tras empatar en el Camp </a:t>
            </a:r>
            <a:r>
              <a:rPr lang="es-ES" sz="2800" dirty="0" err="1" smtClean="0"/>
              <a:t>Nou</a:t>
            </a:r>
            <a:r>
              <a:rPr lang="es-ES" sz="2800" dirty="0" smtClean="0"/>
              <a:t> mandará callar al público.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2000-2001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dirty="0"/>
              <a:t>Mangas transpirables, cuello totalmente azul y las 3 rayas en los pantalones condicionarán la última camiseta de los blancos del siglo XX y la primera del siglo XXI.</a:t>
            </a:r>
          </a:p>
          <a:p>
            <a:r>
              <a:rPr lang="es-ES" sz="2400" dirty="0"/>
              <a:t>La primera camiseta que se llevó con Florentino Pérez como presidente.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2001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41763"/>
            <a:ext cx="8229600" cy="22304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El Real Madrid explotará su </a:t>
            </a:r>
            <a:r>
              <a:rPr lang="es-ES" sz="2800" dirty="0" smtClean="0"/>
              <a:t>web </a:t>
            </a:r>
            <a:r>
              <a:rPr lang="es-ES" sz="2800" dirty="0"/>
              <a:t>para comercializar el club.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 Adidas quitará las tres rayas de los calcetines.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 primera camiseta que llevó Zidane, como jugador blanco, que fue el fichaje más caro de su época</a:t>
            </a:r>
            <a:r>
              <a:rPr lang="es-E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Con </a:t>
            </a:r>
            <a:r>
              <a:rPr lang="es-ES" sz="2800" dirty="0" smtClean="0"/>
              <a:t>esta se </a:t>
            </a:r>
            <a:r>
              <a:rPr lang="es-ES" sz="2800" dirty="0"/>
              <a:t>jugó en </a:t>
            </a:r>
            <a:r>
              <a:rPr lang="es-ES" sz="2800" dirty="0" smtClean="0"/>
              <a:t>la 2001, hasta el centenario (marzo)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Centenario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41763"/>
            <a:ext cx="8534400" cy="2535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dirty="0"/>
              <a:t>Las </a:t>
            </a:r>
            <a:r>
              <a:rPr lang="es-ES" sz="2000" dirty="0" err="1"/>
              <a:t>equipaciones</a:t>
            </a:r>
            <a:r>
              <a:rPr lang="es-ES" sz="2000" dirty="0"/>
              <a:t> del centenario blanco; fueron presentadas en unos actos presididos por Florentino Pérez.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La 1ª: blanca impoluta salvo logotipo de Adidas y escudo del Real Madrid. Como todas lleva el logo del centenario en la manga.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La 2ª: negra impoluta al estilo de la 1ª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La 3ª: morada al estilo de sus anteriores. Si se revertía se “convertía” en una blanca con el logo del centenario en el pecho y los de Adidas y Real Madrid en las mangas.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000" dirty="0"/>
          </a:p>
        </p:txBody>
      </p:sp>
      <p:grpSp>
        <p:nvGrpSpPr>
          <p:cNvPr id="2" name="1 Grupo"/>
          <p:cNvGrpSpPr/>
          <p:nvPr/>
        </p:nvGrpSpPr>
        <p:grpSpPr>
          <a:xfrm>
            <a:off x="2514600" y="1524000"/>
            <a:ext cx="4419600" cy="2362200"/>
            <a:chOff x="2209800" y="1447799"/>
            <a:chExt cx="5012266" cy="2479729"/>
          </a:xfrm>
        </p:grpSpPr>
        <p:pic>
          <p:nvPicPr>
            <p:cNvPr id="128011" name="Picture 11" descr="centenario"/>
            <p:cNvPicPr>
              <a:picLocks noChangeAspect="1" noChangeArrowheads="1"/>
            </p:cNvPicPr>
            <p:nvPr/>
          </p:nvPicPr>
          <p:blipFill>
            <a:blip r:embed="rId3" cstate="print"/>
            <a:srcRect r="87729" b="58231"/>
            <a:stretch>
              <a:fillRect/>
            </a:stretch>
          </p:blipFill>
          <p:spPr bwMode="auto">
            <a:xfrm>
              <a:off x="2209800" y="1447800"/>
              <a:ext cx="1210590" cy="247972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8012" name="Picture 12" descr="centenario2"/>
            <p:cNvPicPr>
              <a:picLocks noChangeAspect="1" noChangeArrowheads="1"/>
            </p:cNvPicPr>
            <p:nvPr/>
          </p:nvPicPr>
          <p:blipFill>
            <a:blip r:embed="rId4" cstate="print"/>
            <a:srcRect r="88406" b="63101"/>
            <a:stretch>
              <a:fillRect/>
            </a:stretch>
          </p:blipFill>
          <p:spPr bwMode="auto">
            <a:xfrm>
              <a:off x="3505200" y="1447799"/>
              <a:ext cx="1121045" cy="2149099"/>
            </a:xfrm>
            <a:prstGeom prst="rect">
              <a:avLst/>
            </a:prstGeom>
            <a:noFill/>
          </p:spPr>
        </p:pic>
        <p:pic>
          <p:nvPicPr>
            <p:cNvPr id="128013" name="Picture 13" descr="centenario3"/>
            <p:cNvPicPr>
              <a:picLocks noChangeAspect="1" noChangeArrowheads="1"/>
            </p:cNvPicPr>
            <p:nvPr/>
          </p:nvPicPr>
          <p:blipFill>
            <a:blip r:embed="rId5" cstate="print"/>
            <a:srcRect r="87682" b="61230"/>
            <a:stretch>
              <a:fillRect/>
            </a:stretch>
          </p:blipFill>
          <p:spPr bwMode="auto">
            <a:xfrm>
              <a:off x="4724399" y="1447800"/>
              <a:ext cx="1177871" cy="2231756"/>
            </a:xfrm>
            <a:prstGeom prst="rect">
              <a:avLst/>
            </a:prstGeom>
            <a:noFill/>
          </p:spPr>
        </p:pic>
        <p:pic>
          <p:nvPicPr>
            <p:cNvPr id="128014" name="Picture 14" descr="centenario4"/>
            <p:cNvPicPr>
              <a:picLocks noChangeAspect="1" noChangeArrowheads="1"/>
            </p:cNvPicPr>
            <p:nvPr/>
          </p:nvPicPr>
          <p:blipFill>
            <a:blip r:embed="rId6" cstate="print"/>
            <a:srcRect r="86716" b="59625"/>
            <a:stretch>
              <a:fillRect/>
            </a:stretch>
          </p:blipFill>
          <p:spPr bwMode="auto">
            <a:xfrm>
              <a:off x="5867400" y="1447800"/>
              <a:ext cx="1354666" cy="24797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2002-2003</a:t>
            </a:r>
            <a:endParaRPr lang="es-ES" dirty="0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 smtClean="0"/>
              <a:t>Siemens Mobile entra como patrocinador, pero el diseño no varía</a:t>
            </a:r>
          </a:p>
          <a:p>
            <a:r>
              <a:rPr lang="es-ES" sz="2800" dirty="0" smtClean="0"/>
              <a:t>Se ficha a Ronaldo </a:t>
            </a:r>
            <a:r>
              <a:rPr lang="es-ES" sz="2800" dirty="0"/>
              <a:t>(</a:t>
            </a:r>
            <a:r>
              <a:rPr lang="es-ES" sz="2800" dirty="0" smtClean="0"/>
              <a:t>el brasileño)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2003-2004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Cuello alto y unas líneas en el pantalón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Llega David Beckham 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1904-1911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 smtClean="0"/>
              <a:t>Cambio de escudo en la camisa: la ley de entonces obligaba a utilizar en partidos oficiales el escudo de la villa de Madrid. </a:t>
            </a:r>
            <a:endParaRPr lang="es-ES" sz="2800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20837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2004-2005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Se introduce un cuello en V.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2005-2006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400" dirty="0"/>
              <a:t>Siemens solo pasará a patrocinar al Real Madrid.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Se hacen unas pequeñas modificaciones en el pantalón y calcetines.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Se introduce el DLC (sistema dinámico de capas) y la tecnología </a:t>
            </a:r>
            <a:r>
              <a:rPr lang="es-ES" sz="2400" dirty="0" err="1"/>
              <a:t>ClimaCool</a:t>
            </a:r>
            <a:r>
              <a:rPr lang="es-E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La última camiseta del Real Madrid del gran Zidane.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2006-2007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62400"/>
            <a:ext cx="8686800" cy="2438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sz="2400" dirty="0"/>
              <a:t>Tras la compra de </a:t>
            </a:r>
            <a:r>
              <a:rPr lang="es-ES" sz="2400" dirty="0" err="1"/>
              <a:t>Benq</a:t>
            </a:r>
            <a:r>
              <a:rPr lang="es-ES" sz="2400" dirty="0"/>
              <a:t> Mobile de la sección de móviles de Siemens esta pasará a denominarse </a:t>
            </a:r>
            <a:r>
              <a:rPr lang="es-ES" sz="2400" dirty="0" err="1"/>
              <a:t>Benq</a:t>
            </a:r>
            <a:r>
              <a:rPr lang="es-ES" sz="2400" dirty="0"/>
              <a:t> Siemens y patrocinará al Real Madrid la temporada 2006-2007 antes de entrar en quiebra.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En la camiseta se introduce el premio al mejor club del siglo XX</a:t>
            </a:r>
          </a:p>
          <a:p>
            <a:pPr>
              <a:lnSpc>
                <a:spcPct val="80000"/>
              </a:lnSpc>
            </a:pPr>
            <a:r>
              <a:rPr lang="es-ES" sz="2400" dirty="0"/>
              <a:t>Vuelven las 3 rayas en </a:t>
            </a:r>
            <a:r>
              <a:rPr lang="es-ES" sz="2400"/>
              <a:t>los </a:t>
            </a:r>
            <a:r>
              <a:rPr lang="es-ES" sz="2400" smtClean="0"/>
              <a:t>calcetines.</a:t>
            </a: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La última camiseta del Real Madrid de Beckham y Roberto Carlos.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2007-2008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/>
              <a:t>A partir de  julio de 2007, </a:t>
            </a:r>
            <a:r>
              <a:rPr lang="es-ES" sz="2800" dirty="0" err="1"/>
              <a:t>Bet</a:t>
            </a:r>
            <a:r>
              <a:rPr lang="es-ES" sz="2800" dirty="0"/>
              <a:t> and </a:t>
            </a:r>
            <a:r>
              <a:rPr lang="es-ES" sz="2800" dirty="0" err="1"/>
              <a:t>win</a:t>
            </a:r>
            <a:r>
              <a:rPr lang="es-ES" sz="2800" dirty="0"/>
              <a:t> patrocinará al Real Madrid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Las rayas de Adidas pasarán a ser moradas.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 camiseta no tendrá cuello, solo un dibujo imitándolo.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2008-2009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El Real Madrid volvió a una camiseta blanca con rayas negras; sin adornos y con cuello.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2009-2010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dirty="0"/>
              <a:t>Se añadieron unas rayas doradas en camiseta y pantalón.</a:t>
            </a:r>
          </a:p>
          <a:p>
            <a:r>
              <a:rPr lang="es-ES" sz="2400" dirty="0"/>
              <a:t>Se añadió el logo conmemorativo de los 50 años del Santiago </a:t>
            </a:r>
            <a:r>
              <a:rPr lang="es-ES" sz="2400" dirty="0" err="1"/>
              <a:t>Bernabeu</a:t>
            </a:r>
            <a:endParaRPr lang="es-ES" sz="2400" dirty="0"/>
          </a:p>
          <a:p>
            <a:r>
              <a:rPr lang="es-ES" sz="2400" dirty="0"/>
              <a:t>La 1ª camiseta que llevaron los nuevos fichajes de Florentino Pérez: C. Ronaldo, Kaká, Xabi Alonso… 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2010-2011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Las rayas de Adidas pasan a ser azul y el logotipo de esta vuelve a la izquierda tras llevar cuatro años arriba.</a:t>
            </a:r>
          </a:p>
          <a:p>
            <a:r>
              <a:rPr lang="es-ES" sz="2800" dirty="0"/>
              <a:t>La 1ª de la “era Mou</a:t>
            </a:r>
            <a:r>
              <a:rPr lang="es-ES" sz="2800" dirty="0" smtClean="0"/>
              <a:t>”, con la que se ganó, después de 18 años una Copa.</a:t>
            </a:r>
            <a:endParaRPr lang="es-ES" sz="2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2011-2012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Se cambiaron las líneas de Adidas a color dorado y se acortaron en la manga.</a:t>
            </a:r>
          </a:p>
          <a:p>
            <a:r>
              <a:rPr lang="es-ES" dirty="0" smtClean="0"/>
              <a:t>Se cambió el cuello por uno tipo polo.</a:t>
            </a:r>
          </a:p>
          <a:p>
            <a:r>
              <a:rPr lang="es-ES" dirty="0" smtClean="0"/>
              <a:t>Con esta equipación, se volvió a ganar una Liga, 3 años después.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2012-2013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La camiseta adopta un aire retro, recordando a los años 70.</a:t>
            </a:r>
          </a:p>
          <a:p>
            <a:r>
              <a:rPr lang="es-ES" dirty="0" smtClean="0"/>
              <a:t>Las rayas de Adidas se vuelven de color azul oscuro.</a:t>
            </a:r>
            <a:endParaRPr lang="es-ES" dirty="0" smtClean="0"/>
          </a:p>
          <a:p>
            <a:r>
              <a:rPr lang="es-ES" dirty="0" smtClean="0"/>
              <a:t>Se añaden unas decoraciones con esos mismos tonos en las mangas y el cuello, ahora en forma de V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tercera equipación se vuelve de un novedoso color verde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75617" y="1600201"/>
            <a:ext cx="1192766" cy="21891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2013-2014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 smtClean="0"/>
              <a:t>Fly</a:t>
            </a:r>
            <a:r>
              <a:rPr lang="es-ES" dirty="0" smtClean="0"/>
              <a:t> </a:t>
            </a:r>
            <a:r>
              <a:rPr lang="es-ES" dirty="0" err="1" smtClean="0"/>
              <a:t>Emirates</a:t>
            </a:r>
            <a:r>
              <a:rPr lang="es-ES" dirty="0" smtClean="0"/>
              <a:t> pasa a patrocinar al Real Madrid</a:t>
            </a:r>
          </a:p>
          <a:p>
            <a:r>
              <a:rPr lang="es-ES" dirty="0" smtClean="0"/>
              <a:t>El cuello vuelve a adoptar, tras seis años, una forma circular</a:t>
            </a:r>
          </a:p>
          <a:p>
            <a:r>
              <a:rPr lang="es-ES" dirty="0" smtClean="0"/>
              <a:t>Se añaden unas líneas en el cuello, las mangas, los costados, los pantalones y las medias de color naranja, color de la tercera de las </a:t>
            </a:r>
            <a:r>
              <a:rPr lang="es-ES" dirty="0" err="1" smtClean="0"/>
              <a:t>equipaciones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75617" y="1600201"/>
            <a:ext cx="1192766" cy="21891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1911-1914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Se quita la bandera de pantalones y calcetines: estos últimos se vuelven azules.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86800" cy="6477000"/>
          </a:xfrm>
        </p:spPr>
        <p:txBody>
          <a:bodyPr>
            <a:normAutofit fontScale="55000" lnSpcReduction="20000"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Bibliografía: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www.realmadrid-futbol.com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www.leyendablanca.galeon.com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www.Realmadrid.com</a:t>
            </a:r>
            <a:endParaRPr lang="es-ES" sz="4600" b="1" cap="all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 typeface="Wingdings" pitchFamily="2" charset="2"/>
              <a:buNone/>
            </a:pPr>
            <a:endParaRPr lang="es-ES" sz="4600" b="1" cap="all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Esta presentación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Está realizada por 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Jorge </a:t>
            </a:r>
            <a:r>
              <a:rPr lang="es-ES" sz="46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García Samartín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Y data del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12 </a:t>
            </a:r>
            <a:r>
              <a:rPr lang="es-ES" sz="46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Septiembre </a:t>
            </a: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2010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Aunque fue 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actualizada el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5 de noviembre de 2013</a:t>
            </a:r>
            <a:endParaRPr lang="es-ES" sz="4600" b="1" cap="all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Su página web </a:t>
            </a:r>
          </a:p>
          <a:p>
            <a:pPr algn="ctr">
              <a:buFont typeface="Wingdings" pitchFamily="2" charset="2"/>
              <a:buNone/>
            </a:pPr>
            <a:r>
              <a:rPr lang="es-ES" sz="4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es</a:t>
            </a:r>
            <a:endParaRPr lang="es-ES" sz="4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s-ES" sz="46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www.gsamartin.es</a:t>
            </a:r>
          </a:p>
          <a:p>
            <a:pPr>
              <a:buFont typeface="Wingdings" pitchFamily="2" charset="2"/>
              <a:buNone/>
            </a:pP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4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4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1914-1925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Se sustituye el antiguo cuello por uno de estilo marinero.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1925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El rey Alfonso XII le otorga el título de Real.</a:t>
            </a:r>
          </a:p>
          <a:p>
            <a:r>
              <a:rPr lang="es-ES" sz="2800" dirty="0"/>
              <a:t>El Real Madrid cambia el blanco y azul de su uniforme por el crudo y negro del prestigioso </a:t>
            </a:r>
            <a:r>
              <a:rPr lang="es-ES" sz="2800" dirty="0" err="1"/>
              <a:t>Corinthians</a:t>
            </a:r>
            <a:r>
              <a:rPr lang="es-ES" sz="2800" dirty="0"/>
              <a:t> inglés.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1926-1931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Después de un año muy mal deportivamente hablando, el Real Madrid retorna al blanco y azul, pero, con el escudo Real.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1931-1942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Cambio de escudo debido a la instauración en España de la 2ª República.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1942-1952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dirty="0"/>
              <a:t>Cambio de escudo, por uno nuevo con la corona.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17" y="1600200"/>
            <a:ext cx="1192766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3574</TotalTime>
  <Words>1235</Words>
  <Application>Microsoft Office PowerPoint</Application>
  <PresentationFormat>Presentación en pantalla (4:3)</PresentationFormat>
  <Paragraphs>173</Paragraphs>
  <Slides>40</Slides>
  <Notes>37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Viajes</vt:lpstr>
      <vt:lpstr>Equipaciones del Real Madrid</vt:lpstr>
      <vt:lpstr>1902 y 1903</vt:lpstr>
      <vt:lpstr>1904-1911</vt:lpstr>
      <vt:lpstr>1911-1914</vt:lpstr>
      <vt:lpstr>1914-1925</vt:lpstr>
      <vt:lpstr>1925</vt:lpstr>
      <vt:lpstr>1926-1931</vt:lpstr>
      <vt:lpstr>1931-1942</vt:lpstr>
      <vt:lpstr>1942-1952</vt:lpstr>
      <vt:lpstr>1952-1955</vt:lpstr>
      <vt:lpstr>1955-1980</vt:lpstr>
      <vt:lpstr>1980-1982</vt:lpstr>
      <vt:lpstr>1982-1985</vt:lpstr>
      <vt:lpstr>1985-1986</vt:lpstr>
      <vt:lpstr>1986-1989</vt:lpstr>
      <vt:lpstr>1989-1991</vt:lpstr>
      <vt:lpstr>1991-1992</vt:lpstr>
      <vt:lpstr>1992-1993</vt:lpstr>
      <vt:lpstr>1993-1994</vt:lpstr>
      <vt:lpstr>1994-1996</vt:lpstr>
      <vt:lpstr>1996-1997</vt:lpstr>
      <vt:lpstr>1997-1998</vt:lpstr>
      <vt:lpstr>1998-1999</vt:lpstr>
      <vt:lpstr>1999-2000</vt:lpstr>
      <vt:lpstr>2000-2001</vt:lpstr>
      <vt:lpstr>2001</vt:lpstr>
      <vt:lpstr>Centenario</vt:lpstr>
      <vt:lpstr>2002-2003</vt:lpstr>
      <vt:lpstr>2003-2004</vt:lpstr>
      <vt:lpstr>2004-2005</vt:lpstr>
      <vt:lpstr>2005-2006</vt:lpstr>
      <vt:lpstr>2006-2007</vt:lpstr>
      <vt:lpstr>2007-2008</vt:lpstr>
      <vt:lpstr>2008-2009</vt:lpstr>
      <vt:lpstr>2009-2010</vt:lpstr>
      <vt:lpstr>2010-2011</vt:lpstr>
      <vt:lpstr>2011-2012</vt:lpstr>
      <vt:lpstr>2012-2013</vt:lpstr>
      <vt:lpstr>2013-2014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</dc:creator>
  <cp:lastModifiedBy>Margarita</cp:lastModifiedBy>
  <cp:revision>100</cp:revision>
  <cp:lastPrinted>1601-01-01T00:00:00Z</cp:lastPrinted>
  <dcterms:created xsi:type="dcterms:W3CDTF">2010-09-11T21:07:29Z</dcterms:created>
  <dcterms:modified xsi:type="dcterms:W3CDTF">2013-11-11T22:39:34Z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