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0" r:id="rId3"/>
    <p:sldId id="313" r:id="rId4"/>
    <p:sldId id="302" r:id="rId5"/>
    <p:sldId id="303" r:id="rId6"/>
    <p:sldId id="304" r:id="rId7"/>
    <p:sldId id="306" r:id="rId8"/>
    <p:sldId id="307" r:id="rId9"/>
    <p:sldId id="305" r:id="rId10"/>
    <p:sldId id="301" r:id="rId11"/>
    <p:sldId id="308" r:id="rId12"/>
    <p:sldId id="309" r:id="rId13"/>
    <p:sldId id="310" r:id="rId14"/>
    <p:sldId id="312" r:id="rId15"/>
    <p:sldId id="288" r:id="rId16"/>
    <p:sldId id="258" r:id="rId17"/>
    <p:sldId id="289" r:id="rId18"/>
    <p:sldId id="290" r:id="rId19"/>
    <p:sldId id="291" r:id="rId20"/>
    <p:sldId id="259" r:id="rId21"/>
    <p:sldId id="292" r:id="rId22"/>
    <p:sldId id="260" r:id="rId23"/>
    <p:sldId id="261" r:id="rId24"/>
    <p:sldId id="293" r:id="rId25"/>
    <p:sldId id="262" r:id="rId26"/>
    <p:sldId id="263" r:id="rId27"/>
    <p:sldId id="264" r:id="rId28"/>
    <p:sldId id="294" r:id="rId29"/>
    <p:sldId id="265" r:id="rId30"/>
    <p:sldId id="266" r:id="rId31"/>
    <p:sldId id="267" r:id="rId32"/>
    <p:sldId id="268" r:id="rId33"/>
    <p:sldId id="269" r:id="rId34"/>
    <p:sldId id="270" r:id="rId35"/>
    <p:sldId id="295" r:id="rId36"/>
    <p:sldId id="299" r:id="rId37"/>
    <p:sldId id="322" r:id="rId38"/>
    <p:sldId id="279" r:id="rId39"/>
    <p:sldId id="280" r:id="rId40"/>
    <p:sldId id="286" r:id="rId41"/>
    <p:sldId id="285" r:id="rId42"/>
    <p:sldId id="287" r:id="rId43"/>
    <p:sldId id="281" r:id="rId44"/>
    <p:sldId id="284" r:id="rId45"/>
    <p:sldId id="275" r:id="rId46"/>
    <p:sldId id="318" r:id="rId47"/>
    <p:sldId id="321" r:id="rId48"/>
    <p:sldId id="319" r:id="rId49"/>
    <p:sldId id="320" r:id="rId50"/>
    <p:sldId id="276" r:id="rId51"/>
    <p:sldId id="277" r:id="rId52"/>
    <p:sldId id="314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4E59E-34C4-4F1D-ACF7-ACB081B40CD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60FB537-67AB-415E-ADD3-BEDC2D601C14}">
      <dgm:prSet phldrT="[Texto]"/>
      <dgm:spPr/>
      <dgm:t>
        <a:bodyPr/>
        <a:lstStyle/>
        <a:p>
          <a:r>
            <a:rPr lang="es-ES_tradnl" dirty="0" smtClean="0"/>
            <a:t>Cualidades Físicas</a:t>
          </a:r>
          <a:endParaRPr lang="es-ES_tradnl" dirty="0"/>
        </a:p>
      </dgm:t>
    </dgm:pt>
    <dgm:pt modelId="{C78F0BA4-1B25-4E0B-BE04-040D01575205}" type="parTrans" cxnId="{02BE2A7C-D621-4029-9BBF-A62B42CB4254}">
      <dgm:prSet/>
      <dgm:spPr/>
      <dgm:t>
        <a:bodyPr/>
        <a:lstStyle/>
        <a:p>
          <a:endParaRPr lang="es-ES_tradnl"/>
        </a:p>
      </dgm:t>
    </dgm:pt>
    <dgm:pt modelId="{DF63556F-FA2E-4488-A2D6-73ADF408EA73}" type="sibTrans" cxnId="{02BE2A7C-D621-4029-9BBF-A62B42CB4254}">
      <dgm:prSet/>
      <dgm:spPr/>
      <dgm:t>
        <a:bodyPr/>
        <a:lstStyle/>
        <a:p>
          <a:endParaRPr lang="es-ES_tradnl"/>
        </a:p>
      </dgm:t>
    </dgm:pt>
    <dgm:pt modelId="{378661BF-1059-4933-93E2-59F4620A4F47}">
      <dgm:prSet phldrT="[Texto]"/>
      <dgm:spPr/>
      <dgm:t>
        <a:bodyPr/>
        <a:lstStyle/>
        <a:p>
          <a:r>
            <a:rPr lang="es-ES_tradnl" dirty="0" smtClean="0"/>
            <a:t>Coordinativas</a:t>
          </a:r>
          <a:endParaRPr lang="es-ES_tradnl" dirty="0"/>
        </a:p>
      </dgm:t>
    </dgm:pt>
    <dgm:pt modelId="{68163585-F0A9-47E6-9B34-DA296E27A60D}" type="parTrans" cxnId="{3F04E2C6-AF68-4361-8036-2AB3AEF89DC4}">
      <dgm:prSet/>
      <dgm:spPr/>
      <dgm:t>
        <a:bodyPr/>
        <a:lstStyle/>
        <a:p>
          <a:endParaRPr lang="es-ES_tradnl"/>
        </a:p>
      </dgm:t>
    </dgm:pt>
    <dgm:pt modelId="{5FB260D4-4EEB-48C9-8D7E-C68774A85345}" type="sibTrans" cxnId="{3F04E2C6-AF68-4361-8036-2AB3AEF89DC4}">
      <dgm:prSet/>
      <dgm:spPr/>
      <dgm:t>
        <a:bodyPr/>
        <a:lstStyle/>
        <a:p>
          <a:endParaRPr lang="es-ES_tradnl"/>
        </a:p>
      </dgm:t>
    </dgm:pt>
    <dgm:pt modelId="{C45F43B7-899F-4154-A4CC-C04F98D5478B}">
      <dgm:prSet phldrT="[Texto]"/>
      <dgm:spPr/>
      <dgm:t>
        <a:bodyPr/>
        <a:lstStyle/>
        <a:p>
          <a:r>
            <a:rPr lang="es-ES_tradnl" dirty="0" smtClean="0"/>
            <a:t>Coordinación de base</a:t>
          </a:r>
          <a:endParaRPr lang="es-ES_tradnl" dirty="0"/>
        </a:p>
      </dgm:t>
    </dgm:pt>
    <dgm:pt modelId="{C914F97B-E5E7-4452-9DE2-4BEF021DEDED}" type="parTrans" cxnId="{BCAE5991-E170-4865-8995-3F24F1BD343B}">
      <dgm:prSet/>
      <dgm:spPr/>
      <dgm:t>
        <a:bodyPr/>
        <a:lstStyle/>
        <a:p>
          <a:endParaRPr lang="es-ES_tradnl"/>
        </a:p>
      </dgm:t>
    </dgm:pt>
    <dgm:pt modelId="{4CB10652-4F75-4560-AB3F-2E67774A0832}" type="sibTrans" cxnId="{BCAE5991-E170-4865-8995-3F24F1BD343B}">
      <dgm:prSet/>
      <dgm:spPr/>
      <dgm:t>
        <a:bodyPr/>
        <a:lstStyle/>
        <a:p>
          <a:endParaRPr lang="es-ES_tradnl"/>
        </a:p>
      </dgm:t>
    </dgm:pt>
    <dgm:pt modelId="{41C94297-DAE1-4185-A45F-BB889C3713A7}">
      <dgm:prSet phldrT="[Texto]"/>
      <dgm:spPr/>
      <dgm:t>
        <a:bodyPr/>
        <a:lstStyle/>
        <a:p>
          <a:r>
            <a:rPr lang="es-ES_tradnl" dirty="0" smtClean="0"/>
            <a:t>Coordinación especial</a:t>
          </a:r>
          <a:endParaRPr lang="es-ES_tradnl" dirty="0"/>
        </a:p>
      </dgm:t>
    </dgm:pt>
    <dgm:pt modelId="{DF629394-13BB-4F64-B5E7-EA7B6BA3A29D}" type="parTrans" cxnId="{7AFAD5F3-C4BF-4995-B814-6726C62574D7}">
      <dgm:prSet/>
      <dgm:spPr/>
      <dgm:t>
        <a:bodyPr/>
        <a:lstStyle/>
        <a:p>
          <a:endParaRPr lang="es-ES_tradnl"/>
        </a:p>
      </dgm:t>
    </dgm:pt>
    <dgm:pt modelId="{44E5F15E-B13F-4366-88B9-E3730E9B6BA6}" type="sibTrans" cxnId="{7AFAD5F3-C4BF-4995-B814-6726C62574D7}">
      <dgm:prSet/>
      <dgm:spPr/>
      <dgm:t>
        <a:bodyPr/>
        <a:lstStyle/>
        <a:p>
          <a:endParaRPr lang="es-ES_tradnl"/>
        </a:p>
      </dgm:t>
    </dgm:pt>
    <dgm:pt modelId="{522F8EDD-5D94-4DFC-8016-B5DB5DAB7893}">
      <dgm:prSet phldrT="[Texto]"/>
      <dgm:spPr/>
      <dgm:t>
        <a:bodyPr/>
        <a:lstStyle/>
        <a:p>
          <a:r>
            <a:rPr lang="es-ES_tradnl" dirty="0" smtClean="0"/>
            <a:t>Condicionales</a:t>
          </a:r>
          <a:endParaRPr lang="es-ES_tradnl" dirty="0"/>
        </a:p>
      </dgm:t>
    </dgm:pt>
    <dgm:pt modelId="{6F1FB975-AD37-48D9-9AB5-077482A21DEA}" type="parTrans" cxnId="{AE0A196A-CB15-42F1-9295-87E1CE726A9D}">
      <dgm:prSet/>
      <dgm:spPr/>
      <dgm:t>
        <a:bodyPr/>
        <a:lstStyle/>
        <a:p>
          <a:endParaRPr lang="es-ES_tradnl"/>
        </a:p>
      </dgm:t>
    </dgm:pt>
    <dgm:pt modelId="{A0F71504-C976-4BD4-9447-57BB5FC012E0}" type="sibTrans" cxnId="{AE0A196A-CB15-42F1-9295-87E1CE726A9D}">
      <dgm:prSet/>
      <dgm:spPr/>
      <dgm:t>
        <a:bodyPr/>
        <a:lstStyle/>
        <a:p>
          <a:endParaRPr lang="es-ES_tradnl"/>
        </a:p>
      </dgm:t>
    </dgm:pt>
    <dgm:pt modelId="{494E40A9-6F53-4A3C-9288-154918976F0A}">
      <dgm:prSet phldrT="[Texto]"/>
      <dgm:spPr/>
      <dgm:t>
        <a:bodyPr/>
        <a:lstStyle/>
        <a:p>
          <a:r>
            <a:rPr lang="es-ES_tradnl" dirty="0" smtClean="0"/>
            <a:t>Fuerza</a:t>
          </a:r>
        </a:p>
        <a:p>
          <a:r>
            <a:rPr lang="es-ES_tradnl" dirty="0" smtClean="0"/>
            <a:t>Velocidad</a:t>
          </a:r>
        </a:p>
        <a:p>
          <a:r>
            <a:rPr lang="es-ES_tradnl" dirty="0" smtClean="0"/>
            <a:t>Resistencia</a:t>
          </a:r>
        </a:p>
        <a:p>
          <a:r>
            <a:rPr lang="es-ES_tradnl" dirty="0" smtClean="0"/>
            <a:t>Flexibilidad</a:t>
          </a:r>
          <a:endParaRPr lang="es-ES_tradnl" dirty="0"/>
        </a:p>
      </dgm:t>
    </dgm:pt>
    <dgm:pt modelId="{8E2FCFBA-3A6C-412C-A027-A4CBF4B6D035}" type="parTrans" cxnId="{50A475E2-18FA-4A1C-8B8C-61816AC5FC91}">
      <dgm:prSet/>
      <dgm:spPr/>
      <dgm:t>
        <a:bodyPr/>
        <a:lstStyle/>
        <a:p>
          <a:endParaRPr lang="es-ES_tradnl"/>
        </a:p>
      </dgm:t>
    </dgm:pt>
    <dgm:pt modelId="{3D019AD1-478F-4E48-8226-92C62015BEE5}" type="sibTrans" cxnId="{50A475E2-18FA-4A1C-8B8C-61816AC5FC91}">
      <dgm:prSet/>
      <dgm:spPr/>
      <dgm:t>
        <a:bodyPr/>
        <a:lstStyle/>
        <a:p>
          <a:endParaRPr lang="es-ES_tradnl"/>
        </a:p>
      </dgm:t>
    </dgm:pt>
    <dgm:pt modelId="{FA5939B2-B90D-4BF7-A40E-5301359B6FE5}">
      <dgm:prSet phldrT="[Texto]" phldr="1"/>
      <dgm:spPr/>
      <dgm:t>
        <a:bodyPr/>
        <a:lstStyle/>
        <a:p>
          <a:endParaRPr lang="es-ES_tradnl" dirty="0"/>
        </a:p>
      </dgm:t>
    </dgm:pt>
    <dgm:pt modelId="{35EDC69F-B7E3-4434-8C01-15D0CCFAD0D5}" type="parTrans" cxnId="{E7C66C15-C228-4C9F-97FF-B991F664ADA2}">
      <dgm:prSet/>
      <dgm:spPr/>
      <dgm:t>
        <a:bodyPr/>
        <a:lstStyle/>
        <a:p>
          <a:endParaRPr lang="es-ES_tradnl"/>
        </a:p>
      </dgm:t>
    </dgm:pt>
    <dgm:pt modelId="{61AAF7C2-FC98-44E3-A5DC-732537093CD5}" type="sibTrans" cxnId="{E7C66C15-C228-4C9F-97FF-B991F664ADA2}">
      <dgm:prSet/>
      <dgm:spPr/>
      <dgm:t>
        <a:bodyPr/>
        <a:lstStyle/>
        <a:p>
          <a:endParaRPr lang="es-ES_tradnl"/>
        </a:p>
      </dgm:t>
    </dgm:pt>
    <dgm:pt modelId="{210846E8-0380-40CD-A952-8992AF2D41CB}">
      <dgm:prSet phldrT="[Texto]" phldr="1"/>
      <dgm:spPr/>
      <dgm:t>
        <a:bodyPr/>
        <a:lstStyle/>
        <a:p>
          <a:endParaRPr lang="es-ES_tradnl" dirty="0"/>
        </a:p>
      </dgm:t>
    </dgm:pt>
    <dgm:pt modelId="{7273544B-DB15-4C5E-AEDE-A1BA1230D8BF}" type="parTrans" cxnId="{40DE4CAB-9412-4A23-8549-5292A7DD747A}">
      <dgm:prSet/>
      <dgm:spPr/>
      <dgm:t>
        <a:bodyPr/>
        <a:lstStyle/>
        <a:p>
          <a:endParaRPr lang="es-ES_tradnl"/>
        </a:p>
      </dgm:t>
    </dgm:pt>
    <dgm:pt modelId="{289E3D7B-C905-4749-B0A7-727E9D3FE474}" type="sibTrans" cxnId="{40DE4CAB-9412-4A23-8549-5292A7DD747A}">
      <dgm:prSet/>
      <dgm:spPr/>
      <dgm:t>
        <a:bodyPr/>
        <a:lstStyle/>
        <a:p>
          <a:endParaRPr lang="es-ES_tradnl"/>
        </a:p>
      </dgm:t>
    </dgm:pt>
    <dgm:pt modelId="{F911B957-F81E-4310-BFB0-5A9F18224051}">
      <dgm:prSet phldrT="[Texto]" phldr="1"/>
      <dgm:spPr/>
      <dgm:t>
        <a:bodyPr/>
        <a:lstStyle/>
        <a:p>
          <a:endParaRPr lang="es-ES_tradnl"/>
        </a:p>
      </dgm:t>
    </dgm:pt>
    <dgm:pt modelId="{FB5A9240-48CF-4088-9E5C-C2564FEB35CD}" type="parTrans" cxnId="{0F118E3C-85C0-499C-8368-824E21AB3F3F}">
      <dgm:prSet/>
      <dgm:spPr/>
      <dgm:t>
        <a:bodyPr/>
        <a:lstStyle/>
        <a:p>
          <a:endParaRPr lang="es-ES_tradnl"/>
        </a:p>
      </dgm:t>
    </dgm:pt>
    <dgm:pt modelId="{55AF28B6-7956-49F9-A851-73478BEC733C}" type="sibTrans" cxnId="{0F118E3C-85C0-499C-8368-824E21AB3F3F}">
      <dgm:prSet/>
      <dgm:spPr/>
      <dgm:t>
        <a:bodyPr/>
        <a:lstStyle/>
        <a:p>
          <a:endParaRPr lang="es-ES_tradnl"/>
        </a:p>
      </dgm:t>
    </dgm:pt>
    <dgm:pt modelId="{7B95E5FA-A19E-4E45-B5D6-FF4E5AC9DAFA}" type="pres">
      <dgm:prSet presAssocID="{0234E59E-34C4-4F1D-ACF7-ACB081B40CD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FDDD7E2-2AAC-40A0-8ED2-87E1B65C83DD}" type="pres">
      <dgm:prSet presAssocID="{0234E59E-34C4-4F1D-ACF7-ACB081B40CDB}" presName="hierFlow" presStyleCnt="0"/>
      <dgm:spPr/>
    </dgm:pt>
    <dgm:pt modelId="{9321861D-1986-409C-9943-EC4D3D67A5A4}" type="pres">
      <dgm:prSet presAssocID="{0234E59E-34C4-4F1D-ACF7-ACB081B40CDB}" presName="firstBuf" presStyleCnt="0"/>
      <dgm:spPr/>
    </dgm:pt>
    <dgm:pt modelId="{D2CF66BB-65C0-4127-ADA6-A8AF57CC9392}" type="pres">
      <dgm:prSet presAssocID="{0234E59E-34C4-4F1D-ACF7-ACB081B40CD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D38B9EC-7873-41E3-BC40-A41B7C41A71E}" type="pres">
      <dgm:prSet presAssocID="{960FB537-67AB-415E-ADD3-BEDC2D601C14}" presName="Name14" presStyleCnt="0"/>
      <dgm:spPr/>
    </dgm:pt>
    <dgm:pt modelId="{FCCDD867-534F-44A4-8120-4404E4AD1A90}" type="pres">
      <dgm:prSet presAssocID="{960FB537-67AB-415E-ADD3-BEDC2D601C1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A358F2D-CF9E-483B-836A-7E6C3F9CB0B1}" type="pres">
      <dgm:prSet presAssocID="{960FB537-67AB-415E-ADD3-BEDC2D601C14}" presName="hierChild2" presStyleCnt="0"/>
      <dgm:spPr/>
    </dgm:pt>
    <dgm:pt modelId="{7BAE5917-7BBD-4952-B671-114DFC961E68}" type="pres">
      <dgm:prSet presAssocID="{68163585-F0A9-47E6-9B34-DA296E27A60D}" presName="Name19" presStyleLbl="parChTrans1D2" presStyleIdx="0" presStyleCnt="2"/>
      <dgm:spPr/>
      <dgm:t>
        <a:bodyPr/>
        <a:lstStyle/>
        <a:p>
          <a:endParaRPr lang="es-ES_tradnl"/>
        </a:p>
      </dgm:t>
    </dgm:pt>
    <dgm:pt modelId="{B2470045-E979-4A82-825D-1E2D2B672C10}" type="pres">
      <dgm:prSet presAssocID="{378661BF-1059-4933-93E2-59F4620A4F47}" presName="Name21" presStyleCnt="0"/>
      <dgm:spPr/>
    </dgm:pt>
    <dgm:pt modelId="{A6BF2B09-CBE3-49C9-BCF7-D8FB9206EC7D}" type="pres">
      <dgm:prSet presAssocID="{378661BF-1059-4933-93E2-59F4620A4F47}" presName="level2Shape" presStyleLbl="node2" presStyleIdx="0" presStyleCnt="2"/>
      <dgm:spPr/>
      <dgm:t>
        <a:bodyPr/>
        <a:lstStyle/>
        <a:p>
          <a:endParaRPr lang="es-ES_tradnl"/>
        </a:p>
      </dgm:t>
    </dgm:pt>
    <dgm:pt modelId="{92144384-B068-403D-8B8D-9544D044E1EC}" type="pres">
      <dgm:prSet presAssocID="{378661BF-1059-4933-93E2-59F4620A4F47}" presName="hierChild3" presStyleCnt="0"/>
      <dgm:spPr/>
    </dgm:pt>
    <dgm:pt modelId="{D3C7CF95-87E9-4BBF-8998-B04539D00A72}" type="pres">
      <dgm:prSet presAssocID="{C914F97B-E5E7-4452-9DE2-4BEF021DEDED}" presName="Name19" presStyleLbl="parChTrans1D3" presStyleIdx="0" presStyleCnt="3"/>
      <dgm:spPr/>
      <dgm:t>
        <a:bodyPr/>
        <a:lstStyle/>
        <a:p>
          <a:endParaRPr lang="es-ES_tradnl"/>
        </a:p>
      </dgm:t>
    </dgm:pt>
    <dgm:pt modelId="{5AF7615B-BEE4-44D4-BD0E-A7A979614701}" type="pres">
      <dgm:prSet presAssocID="{C45F43B7-899F-4154-A4CC-C04F98D5478B}" presName="Name21" presStyleCnt="0"/>
      <dgm:spPr/>
    </dgm:pt>
    <dgm:pt modelId="{8A45519C-1AA7-47F1-A57D-CAE39D33375A}" type="pres">
      <dgm:prSet presAssocID="{C45F43B7-899F-4154-A4CC-C04F98D5478B}" presName="level2Shape" presStyleLbl="node3" presStyleIdx="0" presStyleCnt="3"/>
      <dgm:spPr/>
      <dgm:t>
        <a:bodyPr/>
        <a:lstStyle/>
        <a:p>
          <a:endParaRPr lang="es-ES_tradnl"/>
        </a:p>
      </dgm:t>
    </dgm:pt>
    <dgm:pt modelId="{7AC90C06-A7AD-4262-B4C4-2F8415A0113A}" type="pres">
      <dgm:prSet presAssocID="{C45F43B7-899F-4154-A4CC-C04F98D5478B}" presName="hierChild3" presStyleCnt="0"/>
      <dgm:spPr/>
    </dgm:pt>
    <dgm:pt modelId="{94A28D2D-3399-4567-8A7A-83E96B7DF75C}" type="pres">
      <dgm:prSet presAssocID="{DF629394-13BB-4F64-B5E7-EA7B6BA3A29D}" presName="Name19" presStyleLbl="parChTrans1D3" presStyleIdx="1" presStyleCnt="3"/>
      <dgm:spPr/>
      <dgm:t>
        <a:bodyPr/>
        <a:lstStyle/>
        <a:p>
          <a:endParaRPr lang="es-ES_tradnl"/>
        </a:p>
      </dgm:t>
    </dgm:pt>
    <dgm:pt modelId="{F219EBD6-2196-4033-9977-C7D41E32A739}" type="pres">
      <dgm:prSet presAssocID="{41C94297-DAE1-4185-A45F-BB889C3713A7}" presName="Name21" presStyleCnt="0"/>
      <dgm:spPr/>
    </dgm:pt>
    <dgm:pt modelId="{15BF24AF-C30B-453D-8224-3B6C2E11E6B2}" type="pres">
      <dgm:prSet presAssocID="{41C94297-DAE1-4185-A45F-BB889C3713A7}" presName="level2Shape" presStyleLbl="node3" presStyleIdx="1" presStyleCnt="3"/>
      <dgm:spPr/>
      <dgm:t>
        <a:bodyPr/>
        <a:lstStyle/>
        <a:p>
          <a:endParaRPr lang="es-ES_tradnl"/>
        </a:p>
      </dgm:t>
    </dgm:pt>
    <dgm:pt modelId="{3ECC4C27-7F3A-4F8D-849A-61A4BF94C488}" type="pres">
      <dgm:prSet presAssocID="{41C94297-DAE1-4185-A45F-BB889C3713A7}" presName="hierChild3" presStyleCnt="0"/>
      <dgm:spPr/>
    </dgm:pt>
    <dgm:pt modelId="{FBF385AD-3FA6-4F35-9827-5180C7352AB0}" type="pres">
      <dgm:prSet presAssocID="{6F1FB975-AD37-48D9-9AB5-077482A21DEA}" presName="Name19" presStyleLbl="parChTrans1D2" presStyleIdx="1" presStyleCnt="2"/>
      <dgm:spPr/>
      <dgm:t>
        <a:bodyPr/>
        <a:lstStyle/>
        <a:p>
          <a:endParaRPr lang="es-ES_tradnl"/>
        </a:p>
      </dgm:t>
    </dgm:pt>
    <dgm:pt modelId="{E8121F4F-8CED-4077-8926-C492A2F4ED93}" type="pres">
      <dgm:prSet presAssocID="{522F8EDD-5D94-4DFC-8016-B5DB5DAB7893}" presName="Name21" presStyleCnt="0"/>
      <dgm:spPr/>
    </dgm:pt>
    <dgm:pt modelId="{88C892F7-E264-4168-91E0-7375DC6BE045}" type="pres">
      <dgm:prSet presAssocID="{522F8EDD-5D94-4DFC-8016-B5DB5DAB7893}" presName="level2Shape" presStyleLbl="node2" presStyleIdx="1" presStyleCnt="2"/>
      <dgm:spPr/>
      <dgm:t>
        <a:bodyPr/>
        <a:lstStyle/>
        <a:p>
          <a:endParaRPr lang="es-ES_tradnl"/>
        </a:p>
      </dgm:t>
    </dgm:pt>
    <dgm:pt modelId="{2615D0EA-D1DD-4810-9CAA-753F7DFC119D}" type="pres">
      <dgm:prSet presAssocID="{522F8EDD-5D94-4DFC-8016-B5DB5DAB7893}" presName="hierChild3" presStyleCnt="0"/>
      <dgm:spPr/>
    </dgm:pt>
    <dgm:pt modelId="{A065E89C-A6EB-4420-843F-4A3190FC09E9}" type="pres">
      <dgm:prSet presAssocID="{8E2FCFBA-3A6C-412C-A027-A4CBF4B6D035}" presName="Name19" presStyleLbl="parChTrans1D3" presStyleIdx="2" presStyleCnt="3"/>
      <dgm:spPr/>
      <dgm:t>
        <a:bodyPr/>
        <a:lstStyle/>
        <a:p>
          <a:endParaRPr lang="es-ES_tradnl"/>
        </a:p>
      </dgm:t>
    </dgm:pt>
    <dgm:pt modelId="{2CE23A16-8D05-4BEC-9A2D-4F06A219B0C4}" type="pres">
      <dgm:prSet presAssocID="{494E40A9-6F53-4A3C-9288-154918976F0A}" presName="Name21" presStyleCnt="0"/>
      <dgm:spPr/>
    </dgm:pt>
    <dgm:pt modelId="{9F1A7824-0C39-4DC2-BE99-2BA78682F899}" type="pres">
      <dgm:prSet presAssocID="{494E40A9-6F53-4A3C-9288-154918976F0A}" presName="level2Shape" presStyleLbl="node3" presStyleIdx="2" presStyleCnt="3"/>
      <dgm:spPr/>
      <dgm:t>
        <a:bodyPr/>
        <a:lstStyle/>
        <a:p>
          <a:endParaRPr lang="es-ES_tradnl"/>
        </a:p>
      </dgm:t>
    </dgm:pt>
    <dgm:pt modelId="{85E138A2-59DE-40DC-85F2-DD80E1AD7C12}" type="pres">
      <dgm:prSet presAssocID="{494E40A9-6F53-4A3C-9288-154918976F0A}" presName="hierChild3" presStyleCnt="0"/>
      <dgm:spPr/>
    </dgm:pt>
    <dgm:pt modelId="{D5F2CB03-AA04-4A31-A8FA-E35604137759}" type="pres">
      <dgm:prSet presAssocID="{0234E59E-34C4-4F1D-ACF7-ACB081B40CDB}" presName="bgShapesFlow" presStyleCnt="0"/>
      <dgm:spPr/>
    </dgm:pt>
    <dgm:pt modelId="{09BD4287-BF13-4DD9-8F71-D40A26792B7F}" type="pres">
      <dgm:prSet presAssocID="{FA5939B2-B90D-4BF7-A40E-5301359B6FE5}" presName="rectComp" presStyleCnt="0"/>
      <dgm:spPr/>
    </dgm:pt>
    <dgm:pt modelId="{2EFE32BD-8D84-437C-8D79-1133EFD650B0}" type="pres">
      <dgm:prSet presAssocID="{FA5939B2-B90D-4BF7-A40E-5301359B6FE5}" presName="bgRect" presStyleLbl="bgShp" presStyleIdx="0" presStyleCnt="3" custLinFactNeighborX="5556" custLinFactNeighborY="142"/>
      <dgm:spPr/>
      <dgm:t>
        <a:bodyPr/>
        <a:lstStyle/>
        <a:p>
          <a:endParaRPr lang="es-ES_tradnl"/>
        </a:p>
      </dgm:t>
    </dgm:pt>
    <dgm:pt modelId="{7E994C5A-F15C-49C7-AEFF-A7A042D01423}" type="pres">
      <dgm:prSet presAssocID="{FA5939B2-B90D-4BF7-A40E-5301359B6FE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9CF7DF-7C8C-41A9-87D6-A13C5A17BAE1}" type="pres">
      <dgm:prSet presAssocID="{FA5939B2-B90D-4BF7-A40E-5301359B6FE5}" presName="spComp" presStyleCnt="0"/>
      <dgm:spPr/>
    </dgm:pt>
    <dgm:pt modelId="{D3814B42-3004-4108-8A29-1285DC37C002}" type="pres">
      <dgm:prSet presAssocID="{FA5939B2-B90D-4BF7-A40E-5301359B6FE5}" presName="vSp" presStyleCnt="0"/>
      <dgm:spPr/>
    </dgm:pt>
    <dgm:pt modelId="{9D13AA38-F32B-4D9B-B16B-A7D218C50542}" type="pres">
      <dgm:prSet presAssocID="{210846E8-0380-40CD-A952-8992AF2D41CB}" presName="rectComp" presStyleCnt="0"/>
      <dgm:spPr/>
    </dgm:pt>
    <dgm:pt modelId="{21004785-C2A4-4260-A450-F3FC0BA36A87}" type="pres">
      <dgm:prSet presAssocID="{210846E8-0380-40CD-A952-8992AF2D41CB}" presName="bgRect" presStyleLbl="bgShp" presStyleIdx="1" presStyleCnt="3"/>
      <dgm:spPr/>
      <dgm:t>
        <a:bodyPr/>
        <a:lstStyle/>
        <a:p>
          <a:endParaRPr lang="es-ES_tradnl"/>
        </a:p>
      </dgm:t>
    </dgm:pt>
    <dgm:pt modelId="{F0BB44A5-B9CA-478E-84F5-ABEF8DA8CC2E}" type="pres">
      <dgm:prSet presAssocID="{210846E8-0380-40CD-A952-8992AF2D41C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5CCF4D-0266-40AE-9E23-677F7839A30A}" type="pres">
      <dgm:prSet presAssocID="{210846E8-0380-40CD-A952-8992AF2D41CB}" presName="spComp" presStyleCnt="0"/>
      <dgm:spPr/>
    </dgm:pt>
    <dgm:pt modelId="{5AFB7B7F-54B3-4186-9EC1-392EDBE3A5C1}" type="pres">
      <dgm:prSet presAssocID="{210846E8-0380-40CD-A952-8992AF2D41CB}" presName="vSp" presStyleCnt="0"/>
      <dgm:spPr/>
    </dgm:pt>
    <dgm:pt modelId="{92C23599-80B4-431E-9184-6821CD475A2C}" type="pres">
      <dgm:prSet presAssocID="{F911B957-F81E-4310-BFB0-5A9F18224051}" presName="rectComp" presStyleCnt="0"/>
      <dgm:spPr/>
    </dgm:pt>
    <dgm:pt modelId="{E9A9402B-88D1-442C-8E8E-535C62136A5B}" type="pres">
      <dgm:prSet presAssocID="{F911B957-F81E-4310-BFB0-5A9F18224051}" presName="bgRect" presStyleLbl="bgShp" presStyleIdx="2" presStyleCnt="3"/>
      <dgm:spPr/>
      <dgm:t>
        <a:bodyPr/>
        <a:lstStyle/>
        <a:p>
          <a:endParaRPr lang="es-ES_tradnl"/>
        </a:p>
      </dgm:t>
    </dgm:pt>
    <dgm:pt modelId="{76E8ED0B-FCA5-42A2-9796-4E56383CDC71}" type="pres">
      <dgm:prSet presAssocID="{F911B957-F81E-4310-BFB0-5A9F1822405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41E3B00-4419-4325-B206-BB5986E19C09}" type="presOf" srcId="{C45F43B7-899F-4154-A4CC-C04F98D5478B}" destId="{8A45519C-1AA7-47F1-A57D-CAE39D33375A}" srcOrd="0" destOrd="0" presId="urn:microsoft.com/office/officeart/2005/8/layout/hierarchy6"/>
    <dgm:cxn modelId="{F1EB14D0-C4F6-483A-97B8-4C8404BDCF1E}" type="presOf" srcId="{6F1FB975-AD37-48D9-9AB5-077482A21DEA}" destId="{FBF385AD-3FA6-4F35-9827-5180C7352AB0}" srcOrd="0" destOrd="0" presId="urn:microsoft.com/office/officeart/2005/8/layout/hierarchy6"/>
    <dgm:cxn modelId="{CAE556D8-1BDB-4267-ACA4-7200405D515B}" type="presOf" srcId="{FA5939B2-B90D-4BF7-A40E-5301359B6FE5}" destId="{2EFE32BD-8D84-437C-8D79-1133EFD650B0}" srcOrd="0" destOrd="0" presId="urn:microsoft.com/office/officeart/2005/8/layout/hierarchy6"/>
    <dgm:cxn modelId="{7195682F-5093-4126-B2C2-476A4D015387}" type="presOf" srcId="{494E40A9-6F53-4A3C-9288-154918976F0A}" destId="{9F1A7824-0C39-4DC2-BE99-2BA78682F899}" srcOrd="0" destOrd="0" presId="urn:microsoft.com/office/officeart/2005/8/layout/hierarchy6"/>
    <dgm:cxn modelId="{BCAE5991-E170-4865-8995-3F24F1BD343B}" srcId="{378661BF-1059-4933-93E2-59F4620A4F47}" destId="{C45F43B7-899F-4154-A4CC-C04F98D5478B}" srcOrd="0" destOrd="0" parTransId="{C914F97B-E5E7-4452-9DE2-4BEF021DEDED}" sibTransId="{4CB10652-4F75-4560-AB3F-2E67774A0832}"/>
    <dgm:cxn modelId="{AE0A196A-CB15-42F1-9295-87E1CE726A9D}" srcId="{960FB537-67AB-415E-ADD3-BEDC2D601C14}" destId="{522F8EDD-5D94-4DFC-8016-B5DB5DAB7893}" srcOrd="1" destOrd="0" parTransId="{6F1FB975-AD37-48D9-9AB5-077482A21DEA}" sibTransId="{A0F71504-C976-4BD4-9447-57BB5FC012E0}"/>
    <dgm:cxn modelId="{4D92914F-AE08-479F-A2E2-841DC98B7242}" type="presOf" srcId="{DF629394-13BB-4F64-B5E7-EA7B6BA3A29D}" destId="{94A28D2D-3399-4567-8A7A-83E96B7DF75C}" srcOrd="0" destOrd="0" presId="urn:microsoft.com/office/officeart/2005/8/layout/hierarchy6"/>
    <dgm:cxn modelId="{5D968CE9-7D5B-472A-A9CC-0C0E50E9C847}" type="presOf" srcId="{FA5939B2-B90D-4BF7-A40E-5301359B6FE5}" destId="{7E994C5A-F15C-49C7-AEFF-A7A042D01423}" srcOrd="1" destOrd="0" presId="urn:microsoft.com/office/officeart/2005/8/layout/hierarchy6"/>
    <dgm:cxn modelId="{5F2EBC0D-DFAF-4C2C-A485-BC4C72DE63FC}" type="presOf" srcId="{F911B957-F81E-4310-BFB0-5A9F18224051}" destId="{E9A9402B-88D1-442C-8E8E-535C62136A5B}" srcOrd="0" destOrd="0" presId="urn:microsoft.com/office/officeart/2005/8/layout/hierarchy6"/>
    <dgm:cxn modelId="{DAF6232C-DE92-4922-9E2F-73140F742C20}" type="presOf" srcId="{C914F97B-E5E7-4452-9DE2-4BEF021DEDED}" destId="{D3C7CF95-87E9-4BBF-8998-B04539D00A72}" srcOrd="0" destOrd="0" presId="urn:microsoft.com/office/officeart/2005/8/layout/hierarchy6"/>
    <dgm:cxn modelId="{D378A38E-3959-46B4-B559-E27B1685E32E}" type="presOf" srcId="{960FB537-67AB-415E-ADD3-BEDC2D601C14}" destId="{FCCDD867-534F-44A4-8120-4404E4AD1A90}" srcOrd="0" destOrd="0" presId="urn:microsoft.com/office/officeart/2005/8/layout/hierarchy6"/>
    <dgm:cxn modelId="{26FB73B0-4E17-462D-92EC-17C2B2C206C0}" type="presOf" srcId="{68163585-F0A9-47E6-9B34-DA296E27A60D}" destId="{7BAE5917-7BBD-4952-B671-114DFC961E68}" srcOrd="0" destOrd="0" presId="urn:microsoft.com/office/officeart/2005/8/layout/hierarchy6"/>
    <dgm:cxn modelId="{9CC363AE-8D5A-4392-B7BF-68480A7C8E38}" type="presOf" srcId="{41C94297-DAE1-4185-A45F-BB889C3713A7}" destId="{15BF24AF-C30B-453D-8224-3B6C2E11E6B2}" srcOrd="0" destOrd="0" presId="urn:microsoft.com/office/officeart/2005/8/layout/hierarchy6"/>
    <dgm:cxn modelId="{BA8DF65A-B6A8-49D4-AD85-72AEA11A668F}" type="presOf" srcId="{210846E8-0380-40CD-A952-8992AF2D41CB}" destId="{F0BB44A5-B9CA-478E-84F5-ABEF8DA8CC2E}" srcOrd="1" destOrd="0" presId="urn:microsoft.com/office/officeart/2005/8/layout/hierarchy6"/>
    <dgm:cxn modelId="{3F04E2C6-AF68-4361-8036-2AB3AEF89DC4}" srcId="{960FB537-67AB-415E-ADD3-BEDC2D601C14}" destId="{378661BF-1059-4933-93E2-59F4620A4F47}" srcOrd="0" destOrd="0" parTransId="{68163585-F0A9-47E6-9B34-DA296E27A60D}" sibTransId="{5FB260D4-4EEB-48C9-8D7E-C68774A85345}"/>
    <dgm:cxn modelId="{D081806B-82EF-41C8-B2B4-A3CCF1008EEB}" type="presOf" srcId="{8E2FCFBA-3A6C-412C-A027-A4CBF4B6D035}" destId="{A065E89C-A6EB-4420-843F-4A3190FC09E9}" srcOrd="0" destOrd="0" presId="urn:microsoft.com/office/officeart/2005/8/layout/hierarchy6"/>
    <dgm:cxn modelId="{AB1B1053-4C14-4050-A124-1065F390EA64}" type="presOf" srcId="{F911B957-F81E-4310-BFB0-5A9F18224051}" destId="{76E8ED0B-FCA5-42A2-9796-4E56383CDC71}" srcOrd="1" destOrd="0" presId="urn:microsoft.com/office/officeart/2005/8/layout/hierarchy6"/>
    <dgm:cxn modelId="{AB006ED8-C070-4D3F-B811-DD58D49FCF29}" type="presOf" srcId="{0234E59E-34C4-4F1D-ACF7-ACB081B40CDB}" destId="{7B95E5FA-A19E-4E45-B5D6-FF4E5AC9DAFA}" srcOrd="0" destOrd="0" presId="urn:microsoft.com/office/officeart/2005/8/layout/hierarchy6"/>
    <dgm:cxn modelId="{FC73FE21-CA29-4C8A-8561-950ACC5F26B5}" type="presOf" srcId="{522F8EDD-5D94-4DFC-8016-B5DB5DAB7893}" destId="{88C892F7-E264-4168-91E0-7375DC6BE045}" srcOrd="0" destOrd="0" presId="urn:microsoft.com/office/officeart/2005/8/layout/hierarchy6"/>
    <dgm:cxn modelId="{7AFAD5F3-C4BF-4995-B814-6726C62574D7}" srcId="{378661BF-1059-4933-93E2-59F4620A4F47}" destId="{41C94297-DAE1-4185-A45F-BB889C3713A7}" srcOrd="1" destOrd="0" parTransId="{DF629394-13BB-4F64-B5E7-EA7B6BA3A29D}" sibTransId="{44E5F15E-B13F-4366-88B9-E3730E9B6BA6}"/>
    <dgm:cxn modelId="{40DE4CAB-9412-4A23-8549-5292A7DD747A}" srcId="{0234E59E-34C4-4F1D-ACF7-ACB081B40CDB}" destId="{210846E8-0380-40CD-A952-8992AF2D41CB}" srcOrd="2" destOrd="0" parTransId="{7273544B-DB15-4C5E-AEDE-A1BA1230D8BF}" sibTransId="{289E3D7B-C905-4749-B0A7-727E9D3FE474}"/>
    <dgm:cxn modelId="{50A475E2-18FA-4A1C-8B8C-61816AC5FC91}" srcId="{522F8EDD-5D94-4DFC-8016-B5DB5DAB7893}" destId="{494E40A9-6F53-4A3C-9288-154918976F0A}" srcOrd="0" destOrd="0" parTransId="{8E2FCFBA-3A6C-412C-A027-A4CBF4B6D035}" sibTransId="{3D019AD1-478F-4E48-8226-92C62015BEE5}"/>
    <dgm:cxn modelId="{543AE42E-1524-426F-BA97-161B76A4BD42}" type="presOf" srcId="{210846E8-0380-40CD-A952-8992AF2D41CB}" destId="{21004785-C2A4-4260-A450-F3FC0BA36A87}" srcOrd="0" destOrd="0" presId="urn:microsoft.com/office/officeart/2005/8/layout/hierarchy6"/>
    <dgm:cxn modelId="{0F118E3C-85C0-499C-8368-824E21AB3F3F}" srcId="{0234E59E-34C4-4F1D-ACF7-ACB081B40CDB}" destId="{F911B957-F81E-4310-BFB0-5A9F18224051}" srcOrd="3" destOrd="0" parTransId="{FB5A9240-48CF-4088-9E5C-C2564FEB35CD}" sibTransId="{55AF28B6-7956-49F9-A851-73478BEC733C}"/>
    <dgm:cxn modelId="{E7C66C15-C228-4C9F-97FF-B991F664ADA2}" srcId="{0234E59E-34C4-4F1D-ACF7-ACB081B40CDB}" destId="{FA5939B2-B90D-4BF7-A40E-5301359B6FE5}" srcOrd="1" destOrd="0" parTransId="{35EDC69F-B7E3-4434-8C01-15D0CCFAD0D5}" sibTransId="{61AAF7C2-FC98-44E3-A5DC-732537093CD5}"/>
    <dgm:cxn modelId="{02BE2A7C-D621-4029-9BBF-A62B42CB4254}" srcId="{0234E59E-34C4-4F1D-ACF7-ACB081B40CDB}" destId="{960FB537-67AB-415E-ADD3-BEDC2D601C14}" srcOrd="0" destOrd="0" parTransId="{C78F0BA4-1B25-4E0B-BE04-040D01575205}" sibTransId="{DF63556F-FA2E-4488-A2D6-73ADF408EA73}"/>
    <dgm:cxn modelId="{9993C9AC-FC0B-4650-B3BC-42185AEFA375}" type="presOf" srcId="{378661BF-1059-4933-93E2-59F4620A4F47}" destId="{A6BF2B09-CBE3-49C9-BCF7-D8FB9206EC7D}" srcOrd="0" destOrd="0" presId="urn:microsoft.com/office/officeart/2005/8/layout/hierarchy6"/>
    <dgm:cxn modelId="{3B81FA5C-514A-4799-A075-8175B9187565}" type="presParOf" srcId="{7B95E5FA-A19E-4E45-B5D6-FF4E5AC9DAFA}" destId="{7FDDD7E2-2AAC-40A0-8ED2-87E1B65C83DD}" srcOrd="0" destOrd="0" presId="urn:microsoft.com/office/officeart/2005/8/layout/hierarchy6"/>
    <dgm:cxn modelId="{2465A352-2297-4C55-B4FF-FA3A5124C683}" type="presParOf" srcId="{7FDDD7E2-2AAC-40A0-8ED2-87E1B65C83DD}" destId="{9321861D-1986-409C-9943-EC4D3D67A5A4}" srcOrd="0" destOrd="0" presId="urn:microsoft.com/office/officeart/2005/8/layout/hierarchy6"/>
    <dgm:cxn modelId="{2954001E-8FF9-46D2-9DFD-2E93E1B20855}" type="presParOf" srcId="{7FDDD7E2-2AAC-40A0-8ED2-87E1B65C83DD}" destId="{D2CF66BB-65C0-4127-ADA6-A8AF57CC9392}" srcOrd="1" destOrd="0" presId="urn:microsoft.com/office/officeart/2005/8/layout/hierarchy6"/>
    <dgm:cxn modelId="{36B13131-701E-4852-A792-9CAC6AF6DFCB}" type="presParOf" srcId="{D2CF66BB-65C0-4127-ADA6-A8AF57CC9392}" destId="{DD38B9EC-7873-41E3-BC40-A41B7C41A71E}" srcOrd="0" destOrd="0" presId="urn:microsoft.com/office/officeart/2005/8/layout/hierarchy6"/>
    <dgm:cxn modelId="{3EB4CE95-A893-401C-B328-869363C4A2C7}" type="presParOf" srcId="{DD38B9EC-7873-41E3-BC40-A41B7C41A71E}" destId="{FCCDD867-534F-44A4-8120-4404E4AD1A90}" srcOrd="0" destOrd="0" presId="urn:microsoft.com/office/officeart/2005/8/layout/hierarchy6"/>
    <dgm:cxn modelId="{A9D0E834-9C35-4752-B086-66F23CFD6092}" type="presParOf" srcId="{DD38B9EC-7873-41E3-BC40-A41B7C41A71E}" destId="{FA358F2D-CF9E-483B-836A-7E6C3F9CB0B1}" srcOrd="1" destOrd="0" presId="urn:microsoft.com/office/officeart/2005/8/layout/hierarchy6"/>
    <dgm:cxn modelId="{2586C632-90A2-4EDB-A465-0C0DB6FECD6F}" type="presParOf" srcId="{FA358F2D-CF9E-483B-836A-7E6C3F9CB0B1}" destId="{7BAE5917-7BBD-4952-B671-114DFC961E68}" srcOrd="0" destOrd="0" presId="urn:microsoft.com/office/officeart/2005/8/layout/hierarchy6"/>
    <dgm:cxn modelId="{60B23C3A-F1F4-4639-9513-AC4F0E1A526A}" type="presParOf" srcId="{FA358F2D-CF9E-483B-836A-7E6C3F9CB0B1}" destId="{B2470045-E979-4A82-825D-1E2D2B672C10}" srcOrd="1" destOrd="0" presId="urn:microsoft.com/office/officeart/2005/8/layout/hierarchy6"/>
    <dgm:cxn modelId="{C88D3295-9EB0-4CD8-989B-F17C237A9BE7}" type="presParOf" srcId="{B2470045-E979-4A82-825D-1E2D2B672C10}" destId="{A6BF2B09-CBE3-49C9-BCF7-D8FB9206EC7D}" srcOrd="0" destOrd="0" presId="urn:microsoft.com/office/officeart/2005/8/layout/hierarchy6"/>
    <dgm:cxn modelId="{96A76AA2-B82D-4037-B36F-15298AA95C9D}" type="presParOf" srcId="{B2470045-E979-4A82-825D-1E2D2B672C10}" destId="{92144384-B068-403D-8B8D-9544D044E1EC}" srcOrd="1" destOrd="0" presId="urn:microsoft.com/office/officeart/2005/8/layout/hierarchy6"/>
    <dgm:cxn modelId="{6198E31D-F12E-42CB-A8AF-1CCCA6EECC81}" type="presParOf" srcId="{92144384-B068-403D-8B8D-9544D044E1EC}" destId="{D3C7CF95-87E9-4BBF-8998-B04539D00A72}" srcOrd="0" destOrd="0" presId="urn:microsoft.com/office/officeart/2005/8/layout/hierarchy6"/>
    <dgm:cxn modelId="{BA76C2EC-1DEF-4512-8294-19A290802A41}" type="presParOf" srcId="{92144384-B068-403D-8B8D-9544D044E1EC}" destId="{5AF7615B-BEE4-44D4-BD0E-A7A979614701}" srcOrd="1" destOrd="0" presId="urn:microsoft.com/office/officeart/2005/8/layout/hierarchy6"/>
    <dgm:cxn modelId="{D03C2397-88F7-4754-9089-E936D8434F25}" type="presParOf" srcId="{5AF7615B-BEE4-44D4-BD0E-A7A979614701}" destId="{8A45519C-1AA7-47F1-A57D-CAE39D33375A}" srcOrd="0" destOrd="0" presId="urn:microsoft.com/office/officeart/2005/8/layout/hierarchy6"/>
    <dgm:cxn modelId="{7425B43D-DF8C-432A-B274-B51444852F9C}" type="presParOf" srcId="{5AF7615B-BEE4-44D4-BD0E-A7A979614701}" destId="{7AC90C06-A7AD-4262-B4C4-2F8415A0113A}" srcOrd="1" destOrd="0" presId="urn:microsoft.com/office/officeart/2005/8/layout/hierarchy6"/>
    <dgm:cxn modelId="{CABAD812-B4D5-4E42-88AC-83E29477F7C6}" type="presParOf" srcId="{92144384-B068-403D-8B8D-9544D044E1EC}" destId="{94A28D2D-3399-4567-8A7A-83E96B7DF75C}" srcOrd="2" destOrd="0" presId="urn:microsoft.com/office/officeart/2005/8/layout/hierarchy6"/>
    <dgm:cxn modelId="{1C10CDA5-8E27-4EF6-826E-963FA182FF3A}" type="presParOf" srcId="{92144384-B068-403D-8B8D-9544D044E1EC}" destId="{F219EBD6-2196-4033-9977-C7D41E32A739}" srcOrd="3" destOrd="0" presId="urn:microsoft.com/office/officeart/2005/8/layout/hierarchy6"/>
    <dgm:cxn modelId="{1A8EE951-01F8-4F04-A8AB-86237EE398FC}" type="presParOf" srcId="{F219EBD6-2196-4033-9977-C7D41E32A739}" destId="{15BF24AF-C30B-453D-8224-3B6C2E11E6B2}" srcOrd="0" destOrd="0" presId="urn:microsoft.com/office/officeart/2005/8/layout/hierarchy6"/>
    <dgm:cxn modelId="{67CCB4C9-4D2C-4F4D-A2D7-D52E4250DD40}" type="presParOf" srcId="{F219EBD6-2196-4033-9977-C7D41E32A739}" destId="{3ECC4C27-7F3A-4F8D-849A-61A4BF94C488}" srcOrd="1" destOrd="0" presId="urn:microsoft.com/office/officeart/2005/8/layout/hierarchy6"/>
    <dgm:cxn modelId="{9C53D5E4-0CDF-4E6D-91AF-E1923BEF35D4}" type="presParOf" srcId="{FA358F2D-CF9E-483B-836A-7E6C3F9CB0B1}" destId="{FBF385AD-3FA6-4F35-9827-5180C7352AB0}" srcOrd="2" destOrd="0" presId="urn:microsoft.com/office/officeart/2005/8/layout/hierarchy6"/>
    <dgm:cxn modelId="{EECFD91B-12BF-49AD-81C0-489F690D943E}" type="presParOf" srcId="{FA358F2D-CF9E-483B-836A-7E6C3F9CB0B1}" destId="{E8121F4F-8CED-4077-8926-C492A2F4ED93}" srcOrd="3" destOrd="0" presId="urn:microsoft.com/office/officeart/2005/8/layout/hierarchy6"/>
    <dgm:cxn modelId="{02469D93-4836-4A3C-9675-76F6C49AFBE6}" type="presParOf" srcId="{E8121F4F-8CED-4077-8926-C492A2F4ED93}" destId="{88C892F7-E264-4168-91E0-7375DC6BE045}" srcOrd="0" destOrd="0" presId="urn:microsoft.com/office/officeart/2005/8/layout/hierarchy6"/>
    <dgm:cxn modelId="{BCB093C1-DDE2-4823-BA6F-B29FFB311049}" type="presParOf" srcId="{E8121F4F-8CED-4077-8926-C492A2F4ED93}" destId="{2615D0EA-D1DD-4810-9CAA-753F7DFC119D}" srcOrd="1" destOrd="0" presId="urn:microsoft.com/office/officeart/2005/8/layout/hierarchy6"/>
    <dgm:cxn modelId="{116234DB-3A2E-4567-92AF-EBD21F0DC59C}" type="presParOf" srcId="{2615D0EA-D1DD-4810-9CAA-753F7DFC119D}" destId="{A065E89C-A6EB-4420-843F-4A3190FC09E9}" srcOrd="0" destOrd="0" presId="urn:microsoft.com/office/officeart/2005/8/layout/hierarchy6"/>
    <dgm:cxn modelId="{0ECAF1FA-D06E-4E78-ADD6-592B21A44342}" type="presParOf" srcId="{2615D0EA-D1DD-4810-9CAA-753F7DFC119D}" destId="{2CE23A16-8D05-4BEC-9A2D-4F06A219B0C4}" srcOrd="1" destOrd="0" presId="urn:microsoft.com/office/officeart/2005/8/layout/hierarchy6"/>
    <dgm:cxn modelId="{CDE4D6B1-EB67-4904-91CB-12D3D6F34C69}" type="presParOf" srcId="{2CE23A16-8D05-4BEC-9A2D-4F06A219B0C4}" destId="{9F1A7824-0C39-4DC2-BE99-2BA78682F899}" srcOrd="0" destOrd="0" presId="urn:microsoft.com/office/officeart/2005/8/layout/hierarchy6"/>
    <dgm:cxn modelId="{152145F0-2693-4AB5-B134-8DCAE702B50B}" type="presParOf" srcId="{2CE23A16-8D05-4BEC-9A2D-4F06A219B0C4}" destId="{85E138A2-59DE-40DC-85F2-DD80E1AD7C12}" srcOrd="1" destOrd="0" presId="urn:microsoft.com/office/officeart/2005/8/layout/hierarchy6"/>
    <dgm:cxn modelId="{59E2107F-592C-4CB2-8B57-CF43CA64ED52}" type="presParOf" srcId="{7B95E5FA-A19E-4E45-B5D6-FF4E5AC9DAFA}" destId="{D5F2CB03-AA04-4A31-A8FA-E35604137759}" srcOrd="1" destOrd="0" presId="urn:microsoft.com/office/officeart/2005/8/layout/hierarchy6"/>
    <dgm:cxn modelId="{AFEA4B8B-8F9F-435E-9D09-A0AD1526C05C}" type="presParOf" srcId="{D5F2CB03-AA04-4A31-A8FA-E35604137759}" destId="{09BD4287-BF13-4DD9-8F71-D40A26792B7F}" srcOrd="0" destOrd="0" presId="urn:microsoft.com/office/officeart/2005/8/layout/hierarchy6"/>
    <dgm:cxn modelId="{B30534A1-A739-4F7B-B7CB-515FFDF5B2EA}" type="presParOf" srcId="{09BD4287-BF13-4DD9-8F71-D40A26792B7F}" destId="{2EFE32BD-8D84-437C-8D79-1133EFD650B0}" srcOrd="0" destOrd="0" presId="urn:microsoft.com/office/officeart/2005/8/layout/hierarchy6"/>
    <dgm:cxn modelId="{BB767289-04EA-49AE-9B86-EEFF9D1DA79B}" type="presParOf" srcId="{09BD4287-BF13-4DD9-8F71-D40A26792B7F}" destId="{7E994C5A-F15C-49C7-AEFF-A7A042D01423}" srcOrd="1" destOrd="0" presId="urn:microsoft.com/office/officeart/2005/8/layout/hierarchy6"/>
    <dgm:cxn modelId="{3B34F0AB-50EA-4975-A446-0173D60DC098}" type="presParOf" srcId="{D5F2CB03-AA04-4A31-A8FA-E35604137759}" destId="{869CF7DF-7C8C-41A9-87D6-A13C5A17BAE1}" srcOrd="1" destOrd="0" presId="urn:microsoft.com/office/officeart/2005/8/layout/hierarchy6"/>
    <dgm:cxn modelId="{15AEF772-D06D-46F4-8224-07885B9CAE27}" type="presParOf" srcId="{869CF7DF-7C8C-41A9-87D6-A13C5A17BAE1}" destId="{D3814B42-3004-4108-8A29-1285DC37C002}" srcOrd="0" destOrd="0" presId="urn:microsoft.com/office/officeart/2005/8/layout/hierarchy6"/>
    <dgm:cxn modelId="{3A875538-B799-4701-99CC-E40638005B48}" type="presParOf" srcId="{D5F2CB03-AA04-4A31-A8FA-E35604137759}" destId="{9D13AA38-F32B-4D9B-B16B-A7D218C50542}" srcOrd="2" destOrd="0" presId="urn:microsoft.com/office/officeart/2005/8/layout/hierarchy6"/>
    <dgm:cxn modelId="{1AEB35C6-C97A-48D1-9D13-5C89596F1846}" type="presParOf" srcId="{9D13AA38-F32B-4D9B-B16B-A7D218C50542}" destId="{21004785-C2A4-4260-A450-F3FC0BA36A87}" srcOrd="0" destOrd="0" presId="urn:microsoft.com/office/officeart/2005/8/layout/hierarchy6"/>
    <dgm:cxn modelId="{1C4A0CE7-91DE-4838-8E77-E1DB48A005FA}" type="presParOf" srcId="{9D13AA38-F32B-4D9B-B16B-A7D218C50542}" destId="{F0BB44A5-B9CA-478E-84F5-ABEF8DA8CC2E}" srcOrd="1" destOrd="0" presId="urn:microsoft.com/office/officeart/2005/8/layout/hierarchy6"/>
    <dgm:cxn modelId="{8E6D94D8-B1CF-41B7-9779-533CDD22A975}" type="presParOf" srcId="{D5F2CB03-AA04-4A31-A8FA-E35604137759}" destId="{625CCF4D-0266-40AE-9E23-677F7839A30A}" srcOrd="3" destOrd="0" presId="urn:microsoft.com/office/officeart/2005/8/layout/hierarchy6"/>
    <dgm:cxn modelId="{AD11BD37-A7D0-4AC8-A85D-1E83710AE52B}" type="presParOf" srcId="{625CCF4D-0266-40AE-9E23-677F7839A30A}" destId="{5AFB7B7F-54B3-4186-9EC1-392EDBE3A5C1}" srcOrd="0" destOrd="0" presId="urn:microsoft.com/office/officeart/2005/8/layout/hierarchy6"/>
    <dgm:cxn modelId="{73A2DF19-4BC0-4719-A689-783954CE7E4A}" type="presParOf" srcId="{D5F2CB03-AA04-4A31-A8FA-E35604137759}" destId="{92C23599-80B4-431E-9184-6821CD475A2C}" srcOrd="4" destOrd="0" presId="urn:microsoft.com/office/officeart/2005/8/layout/hierarchy6"/>
    <dgm:cxn modelId="{D6AFDAB6-1E86-4BA4-A93A-630C2E9B5402}" type="presParOf" srcId="{92C23599-80B4-431E-9184-6821CD475A2C}" destId="{E9A9402B-88D1-442C-8E8E-535C62136A5B}" srcOrd="0" destOrd="0" presId="urn:microsoft.com/office/officeart/2005/8/layout/hierarchy6"/>
    <dgm:cxn modelId="{280613F2-B8D1-4E84-9A84-DDD8A777CAE4}" type="presParOf" srcId="{92C23599-80B4-431E-9184-6821CD475A2C}" destId="{76E8ED0B-FCA5-42A2-9796-4E56383CDC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9402B-88D1-442C-8E8E-535C62136A5B}">
      <dsp:nvSpPr>
        <dsp:cNvPr id="0" name=""/>
        <dsp:cNvSpPr/>
      </dsp:nvSpPr>
      <dsp:spPr>
        <a:xfrm>
          <a:off x="0" y="3023036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800" kern="1200"/>
        </a:p>
      </dsp:txBody>
      <dsp:txXfrm>
        <a:off x="0" y="3023036"/>
        <a:ext cx="2468880" cy="1242476"/>
      </dsp:txXfrm>
    </dsp:sp>
    <dsp:sp modelId="{21004785-C2A4-4260-A450-F3FC0BA36A87}">
      <dsp:nvSpPr>
        <dsp:cNvPr id="0" name=""/>
        <dsp:cNvSpPr/>
      </dsp:nvSpPr>
      <dsp:spPr>
        <a:xfrm>
          <a:off x="0" y="1573480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800" kern="1200" dirty="0"/>
        </a:p>
      </dsp:txBody>
      <dsp:txXfrm>
        <a:off x="0" y="1573480"/>
        <a:ext cx="2468880" cy="1242476"/>
      </dsp:txXfrm>
    </dsp:sp>
    <dsp:sp modelId="{2EFE32BD-8D84-437C-8D79-1133EFD650B0}">
      <dsp:nvSpPr>
        <dsp:cNvPr id="0" name=""/>
        <dsp:cNvSpPr/>
      </dsp:nvSpPr>
      <dsp:spPr>
        <a:xfrm>
          <a:off x="0" y="125688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800" kern="1200" dirty="0"/>
        </a:p>
      </dsp:txBody>
      <dsp:txXfrm>
        <a:off x="0" y="125688"/>
        <a:ext cx="2468880" cy="1242476"/>
      </dsp:txXfrm>
    </dsp:sp>
    <dsp:sp modelId="{FCCDD867-534F-44A4-8120-4404E4AD1A90}">
      <dsp:nvSpPr>
        <dsp:cNvPr id="0" name=""/>
        <dsp:cNvSpPr/>
      </dsp:nvSpPr>
      <dsp:spPr>
        <a:xfrm>
          <a:off x="4995152" y="227463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Cualidades Físicas</a:t>
          </a:r>
          <a:endParaRPr lang="es-ES_tradnl" sz="900" kern="1200" dirty="0"/>
        </a:p>
      </dsp:txBody>
      <dsp:txXfrm>
        <a:off x="5025478" y="257789"/>
        <a:ext cx="1492443" cy="974745"/>
      </dsp:txXfrm>
    </dsp:sp>
    <dsp:sp modelId="{7BAE5917-7BBD-4952-B671-114DFC961E68}">
      <dsp:nvSpPr>
        <dsp:cNvPr id="0" name=""/>
        <dsp:cNvSpPr/>
      </dsp:nvSpPr>
      <dsp:spPr>
        <a:xfrm>
          <a:off x="4257431" y="1262860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1514268" y="0"/>
              </a:moveTo>
              <a:lnTo>
                <a:pt x="1514268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F2B09-CBE3-49C9-BCF7-D8FB9206EC7D}">
      <dsp:nvSpPr>
        <dsp:cNvPr id="0" name=""/>
        <dsp:cNvSpPr/>
      </dsp:nvSpPr>
      <dsp:spPr>
        <a:xfrm>
          <a:off x="3480883" y="1677019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Coordinativas</a:t>
          </a:r>
          <a:endParaRPr lang="es-ES_tradnl" sz="900" kern="1200" dirty="0"/>
        </a:p>
      </dsp:txBody>
      <dsp:txXfrm>
        <a:off x="3511209" y="1707345"/>
        <a:ext cx="1492443" cy="974745"/>
      </dsp:txXfrm>
    </dsp:sp>
    <dsp:sp modelId="{D3C7CF95-87E9-4BBF-8998-B04539D00A72}">
      <dsp:nvSpPr>
        <dsp:cNvPr id="0" name=""/>
        <dsp:cNvSpPr/>
      </dsp:nvSpPr>
      <dsp:spPr>
        <a:xfrm>
          <a:off x="3247919" y="2712417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5519C-1AA7-47F1-A57D-CAE39D33375A}">
      <dsp:nvSpPr>
        <dsp:cNvPr id="0" name=""/>
        <dsp:cNvSpPr/>
      </dsp:nvSpPr>
      <dsp:spPr>
        <a:xfrm>
          <a:off x="2471371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Coordinación de base</a:t>
          </a:r>
          <a:endParaRPr lang="es-ES_tradnl" sz="900" kern="1200" dirty="0"/>
        </a:p>
      </dsp:txBody>
      <dsp:txXfrm>
        <a:off x="2501697" y="3156902"/>
        <a:ext cx="1492443" cy="974745"/>
      </dsp:txXfrm>
    </dsp:sp>
    <dsp:sp modelId="{94A28D2D-3399-4567-8A7A-83E96B7DF75C}">
      <dsp:nvSpPr>
        <dsp:cNvPr id="0" name=""/>
        <dsp:cNvSpPr/>
      </dsp:nvSpPr>
      <dsp:spPr>
        <a:xfrm>
          <a:off x="4257431" y="2712417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009512" y="207079"/>
              </a:lnTo>
              <a:lnTo>
                <a:pt x="1009512" y="41415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F24AF-C30B-453D-8224-3B6C2E11E6B2}">
      <dsp:nvSpPr>
        <dsp:cNvPr id="0" name=""/>
        <dsp:cNvSpPr/>
      </dsp:nvSpPr>
      <dsp:spPr>
        <a:xfrm>
          <a:off x="4490396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Coordinación especial</a:t>
          </a:r>
          <a:endParaRPr lang="es-ES_tradnl" sz="900" kern="1200" dirty="0"/>
        </a:p>
      </dsp:txBody>
      <dsp:txXfrm>
        <a:off x="4520722" y="3156902"/>
        <a:ext cx="1492443" cy="974745"/>
      </dsp:txXfrm>
    </dsp:sp>
    <dsp:sp modelId="{FBF385AD-3FA6-4F35-9827-5180C7352AB0}">
      <dsp:nvSpPr>
        <dsp:cNvPr id="0" name=""/>
        <dsp:cNvSpPr/>
      </dsp:nvSpPr>
      <dsp:spPr>
        <a:xfrm>
          <a:off x="5771700" y="1262860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514268" y="207079"/>
              </a:lnTo>
              <a:lnTo>
                <a:pt x="1514268" y="4141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892F7-E264-4168-91E0-7375DC6BE045}">
      <dsp:nvSpPr>
        <dsp:cNvPr id="0" name=""/>
        <dsp:cNvSpPr/>
      </dsp:nvSpPr>
      <dsp:spPr>
        <a:xfrm>
          <a:off x="6509420" y="1677019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Condicionales</a:t>
          </a:r>
          <a:endParaRPr lang="es-ES_tradnl" sz="900" kern="1200" dirty="0"/>
        </a:p>
      </dsp:txBody>
      <dsp:txXfrm>
        <a:off x="6539746" y="1707345"/>
        <a:ext cx="1492443" cy="974745"/>
      </dsp:txXfrm>
    </dsp:sp>
    <dsp:sp modelId="{A065E89C-A6EB-4420-843F-4A3190FC09E9}">
      <dsp:nvSpPr>
        <dsp:cNvPr id="0" name=""/>
        <dsp:cNvSpPr/>
      </dsp:nvSpPr>
      <dsp:spPr>
        <a:xfrm>
          <a:off x="7240248" y="2712417"/>
          <a:ext cx="91440" cy="414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15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A7824-0C39-4DC2-BE99-2BA78682F899}">
      <dsp:nvSpPr>
        <dsp:cNvPr id="0" name=""/>
        <dsp:cNvSpPr/>
      </dsp:nvSpPr>
      <dsp:spPr>
        <a:xfrm>
          <a:off x="6509420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Fuerza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Velocidad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Resistencia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Flexibilidad</a:t>
          </a:r>
          <a:endParaRPr lang="es-ES_tradnl" sz="900" kern="1200" dirty="0"/>
        </a:p>
      </dsp:txBody>
      <dsp:txXfrm>
        <a:off x="6539746" y="3156902"/>
        <a:ext cx="1492443" cy="97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7696ED-074E-4419-8E98-07C056681686}" type="datetimeFigureOut">
              <a:rPr lang="es-ES" smtClean="0"/>
              <a:t>26/01/2015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FBFE44-A88A-4615-83F3-DFAC496C9D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Resumen sistemas de entrenamiento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1º bachillerato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1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Tipos de velocidad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33670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s-ES" u="sng" dirty="0" smtClean="0">
                <a:latin typeface="Calibri" panose="020F0502020204030204" pitchFamily="34" charset="0"/>
              </a:rPr>
              <a:t>Velocidad de reacción</a:t>
            </a:r>
          </a:p>
          <a:p>
            <a:pPr marL="109728" indent="0">
              <a:buNone/>
            </a:pPr>
            <a:endParaRPr lang="es-ES" u="sng" dirty="0">
              <a:latin typeface="Calibri" panose="020F0502020204030204" pitchFamily="34" charset="0"/>
            </a:endParaRPr>
          </a:p>
          <a:p>
            <a:pPr algn="just"/>
            <a:r>
              <a:rPr lang="es-ES" b="1" u="sng" dirty="0" smtClean="0">
                <a:latin typeface="Calibri" panose="020F0502020204030204" pitchFamily="34" charset="0"/>
              </a:rPr>
              <a:t>REPETICIONES</a:t>
            </a: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Se refiere a repetir ejercicios de reacción ante un estímulo. Por  ejemplo, los ejercicios de salidas en diferentes posiciones. </a:t>
            </a:r>
          </a:p>
          <a:p>
            <a:pPr marL="393192" lvl="1" indent="0" algn="just"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Variar el estímulo (sonido poco audible, sonido fuerte,...), o a lo sumo el tipo de estímulo, pues la posición </a:t>
            </a:r>
            <a:r>
              <a:rPr lang="es-ES" dirty="0">
                <a:latin typeface="Calibri" panose="020F0502020204030204" pitchFamily="34" charset="0"/>
              </a:rPr>
              <a:t>en sí no condiciona la reacción, sino el movimiento. </a:t>
            </a:r>
          </a:p>
          <a:p>
            <a:pPr algn="just"/>
            <a:endParaRPr lang="es-ES" dirty="0">
              <a:latin typeface="Calibri" panose="020F0502020204030204" pitchFamily="34" charset="0"/>
            </a:endParaRPr>
          </a:p>
          <a:p>
            <a:pPr algn="just"/>
            <a:r>
              <a:rPr lang="es-ES" b="1" u="sng" dirty="0" smtClean="0">
                <a:latin typeface="Calibri" panose="020F0502020204030204" pitchFamily="34" charset="0"/>
              </a:rPr>
              <a:t>PARCIAL</a:t>
            </a:r>
            <a:r>
              <a:rPr lang="es-ES" b="1" dirty="0">
                <a:latin typeface="Calibri" panose="020F0502020204030204" pitchFamily="34" charset="0"/>
              </a:rPr>
              <a:t>: </a:t>
            </a:r>
            <a:endParaRPr lang="es-ES" b="1" dirty="0" smtClean="0">
              <a:latin typeface="Calibri" panose="020F0502020204030204" pitchFamily="34" charset="0"/>
            </a:endParaRPr>
          </a:p>
          <a:p>
            <a:pPr lvl="1" algn="just"/>
            <a:r>
              <a:rPr lang="es-ES" dirty="0">
                <a:latin typeface="Calibri" panose="020F0502020204030204" pitchFamily="34" charset="0"/>
              </a:rPr>
              <a:t>E</a:t>
            </a:r>
            <a:r>
              <a:rPr lang="es-ES" dirty="0" smtClean="0">
                <a:latin typeface="Calibri" panose="020F0502020204030204" pitchFamily="34" charset="0"/>
              </a:rPr>
              <a:t>s </a:t>
            </a:r>
            <a:r>
              <a:rPr lang="es-ES" dirty="0">
                <a:latin typeface="Calibri" panose="020F0502020204030204" pitchFamily="34" charset="0"/>
              </a:rPr>
              <a:t>un método analítico, que relaciona la velocidad gestual y de reacción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393192" lvl="1" indent="0" algn="just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lvl="1" algn="just"/>
            <a:r>
              <a:rPr lang="es-ES" dirty="0">
                <a:latin typeface="Calibri" panose="020F0502020204030204" pitchFamily="34" charset="0"/>
              </a:rPr>
              <a:t>Sería incrementar la velocidad de las partes del gesto y </a:t>
            </a:r>
            <a:r>
              <a:rPr lang="es-ES" dirty="0" smtClean="0">
                <a:latin typeface="Calibri" panose="020F0502020204030204" pitchFamily="34" charset="0"/>
              </a:rPr>
              <a:t>la precisión</a:t>
            </a:r>
            <a:r>
              <a:rPr lang="es-ES" dirty="0">
                <a:latin typeface="Calibri" panose="020F0502020204030204" pitchFamily="34" charset="0"/>
              </a:rPr>
              <a:t>, para posteriormente </a:t>
            </a:r>
            <a:r>
              <a:rPr lang="es-ES" dirty="0" smtClean="0">
                <a:latin typeface="Calibri" panose="020F0502020204030204" pitchFamily="34" charset="0"/>
              </a:rPr>
              <a:t>ir uniendo </a:t>
            </a:r>
            <a:r>
              <a:rPr lang="es-ES" dirty="0">
                <a:latin typeface="Calibri" panose="020F0502020204030204" pitchFamily="34" charset="0"/>
              </a:rPr>
              <a:t>diversos gestos hasta unir todo, la reacción y todos los gestos y con ello la </a:t>
            </a:r>
            <a:r>
              <a:rPr lang="es-ES" dirty="0" smtClean="0">
                <a:latin typeface="Calibri" panose="020F0502020204030204" pitchFamily="34" charset="0"/>
              </a:rPr>
              <a:t>velocidad global </a:t>
            </a:r>
            <a:r>
              <a:rPr lang="es-ES" dirty="0">
                <a:latin typeface="Calibri" panose="020F0502020204030204" pitchFamily="34" charset="0"/>
              </a:rPr>
              <a:t>del ejercicio.</a:t>
            </a:r>
            <a:endParaRPr lang="es-ES" u="sng" dirty="0">
              <a:latin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Entrenamiento de velocidad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s-ES" u="sng" dirty="0" smtClean="0"/>
              <a:t>Velocidad gestual</a:t>
            </a:r>
          </a:p>
          <a:p>
            <a:endParaRPr lang="es-ES" dirty="0"/>
          </a:p>
          <a:p>
            <a:pPr lvl="1"/>
            <a:r>
              <a:rPr lang="es-ES" dirty="0"/>
              <a:t>Para la mejora del tiempo de movimiento (TM), que se entiende como el transcurrido desde </a:t>
            </a:r>
            <a:r>
              <a:rPr lang="es-ES" dirty="0" smtClean="0"/>
              <a:t>el inicio </a:t>
            </a:r>
            <a:r>
              <a:rPr lang="es-ES" dirty="0"/>
              <a:t>de respuesta hasta el final desplazamiento, las propuestas son bastante intuitivas. 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smtClean="0"/>
              <a:t>De una parte </a:t>
            </a:r>
            <a:r>
              <a:rPr lang="es-ES" dirty="0"/>
              <a:t>estaría los métodos de repetición o competición (hacer el gesto a la máxima velocidad </a:t>
            </a:r>
            <a:r>
              <a:rPr lang="es-ES" dirty="0" smtClean="0"/>
              <a:t>en condiciones </a:t>
            </a:r>
            <a:r>
              <a:rPr lang="es-ES" dirty="0"/>
              <a:t>normales de práctica de la habilidad a mejorar), y el de contraste con </a:t>
            </a:r>
            <a:r>
              <a:rPr lang="es-ES" dirty="0" smtClean="0"/>
              <a:t>situaciones de </a:t>
            </a:r>
            <a:r>
              <a:rPr lang="es-ES" dirty="0"/>
              <a:t>sobrecarga o facilitación. </a:t>
            </a:r>
          </a:p>
          <a:p>
            <a:pPr marL="109728" indent="0">
              <a:buNone/>
            </a:pPr>
            <a:r>
              <a:rPr lang="es-ES" dirty="0"/>
              <a:t> </a:t>
            </a:r>
          </a:p>
          <a:p>
            <a:pPr lvl="1"/>
            <a:r>
              <a:rPr lang="es-ES" dirty="0"/>
              <a:t> </a:t>
            </a:r>
            <a:r>
              <a:rPr lang="es-ES" b="1" dirty="0"/>
              <a:t>Velocidad: Máxima o sub-máxima</a:t>
            </a:r>
          </a:p>
          <a:p>
            <a:pPr lvl="1"/>
            <a:r>
              <a:rPr lang="es-ES" dirty="0"/>
              <a:t> </a:t>
            </a:r>
            <a:r>
              <a:rPr lang="es-ES" b="1" dirty="0"/>
              <a:t>Duración de cada esfuerzo: breve (máximo 6”)</a:t>
            </a:r>
          </a:p>
          <a:p>
            <a:pPr lvl="1"/>
            <a:r>
              <a:rPr lang="es-ES" dirty="0"/>
              <a:t> </a:t>
            </a:r>
            <a:r>
              <a:rPr lang="es-ES" b="1" dirty="0"/>
              <a:t>Volumen total: bajo</a:t>
            </a:r>
          </a:p>
          <a:p>
            <a:pPr lvl="1"/>
            <a:r>
              <a:rPr lang="es-ES" b="1" dirty="0" smtClean="0"/>
              <a:t>Cargas </a:t>
            </a:r>
            <a:r>
              <a:rPr lang="es-ES" b="1" dirty="0"/>
              <a:t>adicionales: nulas o pequeñas (5% del peso corporal en caso de todo el </a:t>
            </a:r>
            <a:r>
              <a:rPr lang="es-ES" b="1" dirty="0" smtClean="0"/>
              <a:t>cuerpo </a:t>
            </a:r>
            <a:r>
              <a:rPr lang="es-ES" b="1" dirty="0"/>
              <a:t>o una ligera sobrecarga en el segmento u objeto)</a:t>
            </a:r>
            <a:endParaRPr lang="es-ES" b="1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Entrenamiento de velocidad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s-ES" u="sng" dirty="0" smtClean="0"/>
              <a:t>Velocidad de desplazamiento</a:t>
            </a:r>
          </a:p>
          <a:p>
            <a:pPr marL="109728" indent="0">
              <a:buNone/>
            </a:pPr>
            <a:endParaRPr lang="es-ES" u="sng" dirty="0" smtClean="0"/>
          </a:p>
          <a:p>
            <a:pPr lvl="1"/>
            <a:r>
              <a:rPr lang="es-ES" u="sng" dirty="0" smtClean="0"/>
              <a:t>Aceleración</a:t>
            </a:r>
            <a:r>
              <a:rPr lang="es-ES" dirty="0" smtClean="0"/>
              <a:t>: Desde PARADO. Se utilizan medios resistidos: cuestas, arrastres, gomas… Desde parado hasta el 95% VO2 MAX</a:t>
            </a:r>
          </a:p>
          <a:p>
            <a:pPr lvl="1"/>
            <a:endParaRPr lang="es-ES" dirty="0" smtClean="0"/>
          </a:p>
          <a:p>
            <a:pPr lvl="1"/>
            <a:r>
              <a:rPr lang="es-ES" u="sng" dirty="0" smtClean="0"/>
              <a:t>Velocidad máxima</a:t>
            </a:r>
            <a:r>
              <a:rPr lang="es-ES" dirty="0" smtClean="0"/>
              <a:t>: De LANZADO. </a:t>
            </a:r>
            <a:r>
              <a:rPr lang="es-ES" dirty="0"/>
              <a:t>Se utilizan medios resistidos: cuestas, arrastres, gomas… </a:t>
            </a:r>
            <a:r>
              <a:rPr lang="es-ES" dirty="0" smtClean="0"/>
              <a:t>o facilitados. Desde </a:t>
            </a:r>
            <a:r>
              <a:rPr lang="es-ES" dirty="0"/>
              <a:t>parado hasta el 95% VO2 </a:t>
            </a:r>
            <a:r>
              <a:rPr lang="es-ES" dirty="0" smtClean="0"/>
              <a:t>MAX</a:t>
            </a:r>
          </a:p>
          <a:p>
            <a:pPr lvl="1"/>
            <a:endParaRPr lang="es-ES" dirty="0" smtClean="0"/>
          </a:p>
          <a:p>
            <a:pPr lvl="1"/>
            <a:r>
              <a:rPr lang="es-ES" u="sng" dirty="0" smtClean="0"/>
              <a:t>Resistencia a la velocidad: </a:t>
            </a:r>
            <a:r>
              <a:rPr lang="es-ES" dirty="0" smtClean="0"/>
              <a:t>Realizar distancias superiores a la de la velocidad máxima. </a:t>
            </a:r>
            <a:r>
              <a:rPr lang="es-ES" dirty="0"/>
              <a:t>Pueden hacerse a ritmo o  al estilo “IN / OUT” aplicado a la </a:t>
            </a:r>
            <a:r>
              <a:rPr lang="es-ES" dirty="0" smtClean="0"/>
              <a:t>velocidad-resistencia. Tramos más rápidos </a:t>
            </a:r>
            <a:r>
              <a:rPr lang="es-ES" dirty="0"/>
              <a:t>que otros en la misma repetición. Por ejemplo, 400 m alternando 50m fuertes </a:t>
            </a:r>
            <a:r>
              <a:rPr lang="es-ES" dirty="0" smtClean="0"/>
              <a:t>ligeramente </a:t>
            </a:r>
            <a:r>
              <a:rPr lang="es-ES" dirty="0"/>
              <a:t>más suaves, con buena técnica sin crisparse)</a:t>
            </a:r>
          </a:p>
          <a:p>
            <a:pPr lvl="1"/>
            <a:endParaRPr lang="es-ES" u="sng" dirty="0" smtClean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Entrenamiento de velocidad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Medios resistidos</a:t>
            </a:r>
            <a:endParaRPr lang="es-ES_tradnl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29505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2060848"/>
            <a:ext cx="26501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1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Entrenabilidad y principios del entrenamiento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1º de Bachillerato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697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84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¿Qué es?</a:t>
            </a:r>
          </a:p>
          <a:p>
            <a:pPr marL="109728" indent="0"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Influencia que se puede ejercer en las capacidades motrices básicas y su rendimiento mediante estímulos externos.</a:t>
            </a:r>
          </a:p>
          <a:p>
            <a:pPr marL="393192" lvl="1" indent="0"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Puede tener LÍMITES tanto FÍSICOS como PSÍQUICOS.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¿Cuál es el aspecto más modificable por nuestra parte ?</a:t>
            </a:r>
          </a:p>
          <a:p>
            <a:endParaRPr lang="es-ES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s-ES" dirty="0" smtClean="0">
                <a:latin typeface="Calibri" panose="020F0502020204030204" pitchFamily="34" charset="0"/>
              </a:rPr>
              <a:t>			EL ENTRENAMIENTO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Entrenabilidad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dirty="0" smtClean="0">
                <a:latin typeface="Calibri" panose="020F0502020204030204" pitchFamily="34" charset="0"/>
              </a:rPr>
              <a:t>Qué es estar en forma?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Resumimos en 3 grandes rasgos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Se asocia a un rendimiento </a:t>
            </a:r>
            <a:r>
              <a:rPr lang="es-ES" b="1" dirty="0" smtClean="0">
                <a:latin typeface="Calibri" panose="020F0502020204030204" pitchFamily="34" charset="0"/>
              </a:rPr>
              <a:t>OPTIMO/BUENO/MAXIMO</a:t>
            </a:r>
          </a:p>
          <a:p>
            <a:pPr lvl="1"/>
            <a:endParaRPr lang="es-ES" b="1" dirty="0">
              <a:latin typeface="Calibri" panose="020F0502020204030204" pitchFamily="34" charset="0"/>
            </a:endParaRPr>
          </a:p>
          <a:p>
            <a:pPr lvl="1"/>
            <a:endParaRPr lang="es-ES" b="1" dirty="0" smtClean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La puesta en forma de asocia a </a:t>
            </a:r>
            <a:r>
              <a:rPr lang="es-ES" b="1" dirty="0" smtClean="0">
                <a:latin typeface="Calibri" panose="020F0502020204030204" pitchFamily="34" charset="0"/>
              </a:rPr>
              <a:t>FASES DE ENTRENAMIENTO</a:t>
            </a:r>
          </a:p>
          <a:p>
            <a:pPr lvl="1"/>
            <a:endParaRPr lang="es-ES" b="1" dirty="0">
              <a:latin typeface="Calibri" panose="020F0502020204030204" pitchFamily="34" charset="0"/>
            </a:endParaRPr>
          </a:p>
          <a:p>
            <a:pPr lvl="1"/>
            <a:endParaRPr lang="es-ES" b="1" dirty="0" smtClean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Es </a:t>
            </a:r>
            <a:r>
              <a:rPr lang="es-ES" b="1" dirty="0" smtClean="0">
                <a:latin typeface="Calibri" panose="020F0502020204030204" pitchFamily="34" charset="0"/>
              </a:rPr>
              <a:t>CONSECUENCIA DEL ESTIMULO DEL ENTRENAMIENTO Y SU ADAPTACION</a:t>
            </a:r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¿Qué es estar en forma?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Capacidad de rendimiento en un momento </a:t>
            </a:r>
            <a:r>
              <a:rPr lang="es-ES" sz="2000" dirty="0" smtClean="0"/>
              <a:t>concreto.</a:t>
            </a:r>
            <a:endParaRPr lang="es-ES" sz="2000" dirty="0"/>
          </a:p>
          <a:p>
            <a:pPr marL="109728" indent="0">
              <a:buNone/>
            </a:pPr>
            <a:endParaRPr lang="es-ES" sz="2000" dirty="0" smtClean="0"/>
          </a:p>
          <a:p>
            <a:r>
              <a:rPr lang="es-ES" sz="2000" dirty="0" smtClean="0"/>
              <a:t>Capacidad de manifestar nuestras verdaderas posibilidades de rendimiento.</a:t>
            </a:r>
          </a:p>
          <a:p>
            <a:endParaRPr lang="es-ES" sz="2000" dirty="0"/>
          </a:p>
          <a:p>
            <a:r>
              <a:rPr lang="es-ES" sz="2000" dirty="0" smtClean="0"/>
              <a:t>Dar el 100% es muy difícil, pero no imposible</a:t>
            </a:r>
            <a:r>
              <a:rPr lang="es-ES" dirty="0" smtClean="0"/>
              <a:t>.</a:t>
            </a:r>
          </a:p>
          <a:p>
            <a:pPr marL="109728" indent="0">
              <a:buNone/>
            </a:pPr>
            <a:endParaRPr lang="es-ES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Umbral de movilización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1. Cualidades Físicas</a:t>
            </a:r>
            <a:endParaRPr lang="es-E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/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8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- Umbral rendimiento de NO-entrenados</a:t>
            </a:r>
          </a:p>
          <a:p>
            <a:pPr>
              <a:buNone/>
            </a:pPr>
            <a:r>
              <a:rPr lang="es-ES" dirty="0" smtClean="0">
                <a:latin typeface="Calibri" panose="020F0502020204030204" pitchFamily="34" charset="0"/>
              </a:rPr>
              <a:t>   ~ 70% de su capacidad absoluta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- ENTRENAMIENTO ---- puede desplazar                 umbral movilización al 90%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- Influencia psíquica intensa o dopaje permite uso de reserva protegida (10%)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UMBRAL DE MOVILIZACIÓN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45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Umbral de movilización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258219"/>
            <a:ext cx="6886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Calibri" panose="020F0502020204030204" pitchFamily="34" charset="0"/>
              </a:rPr>
              <a:t>PRINCIPIOS DEL ENTRENAMIENTO DEPORTIVO</a:t>
            </a:r>
            <a:endParaRPr lang="es-ES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048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26571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 lo más importante.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Shock de estrés    Estado de Alarma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FATIGA        </a:t>
            </a:r>
          </a:p>
          <a:p>
            <a:pPr>
              <a:buNone/>
            </a:pPr>
            <a:r>
              <a:rPr lang="es-ES" dirty="0" smtClean="0"/>
              <a:t> 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           ADAPTACION   </a:t>
            </a:r>
          </a:p>
          <a:p>
            <a:pPr>
              <a:buNone/>
            </a:pPr>
            <a:r>
              <a:rPr lang="es-ES" dirty="0" smtClean="0"/>
              <a:t>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Inmediata o medio/largo plazo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</a:t>
            </a:r>
            <a:r>
              <a:rPr lang="es-ES" dirty="0" smtClean="0">
                <a:latin typeface="Calibri" panose="020F0502020204030204" pitchFamily="34" charset="0"/>
              </a:rPr>
              <a:t>ADAPTACIÓN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428992" y="242886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4786314" y="2714620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786314" y="35004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4786314" y="428625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1. ADAPTACION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4" y="1412776"/>
            <a:ext cx="819339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ES_tradnl" dirty="0" smtClean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</a:t>
            </a:r>
            <a:r>
              <a:rPr lang="es-ES_tradnl" dirty="0" err="1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mioglobina</a:t>
            </a:r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</a:t>
            </a:r>
            <a:r>
              <a:rPr lang="es-ES_tradnl" dirty="0" err="1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capilarización</a:t>
            </a:r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del músculo.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tasa de oxidación de HC durante el ejercicio máximo.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capacidad para oxidar grasas en el ejercicio </a:t>
            </a:r>
            <a:r>
              <a:rPr lang="es-ES_tradnl" dirty="0" err="1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Submáximo</a:t>
            </a:r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cantidad de almacenes de Glucógeno.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Aumento de la rapidez del llenado de depósitos.</a:t>
            </a:r>
          </a:p>
          <a:p>
            <a:pPr lvl="0"/>
            <a:r>
              <a:rPr lang="es-ES_tradnl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Aparición de los almacenes de Triglicéridos musculares.</a:t>
            </a:r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u="sng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Metabolismo Aeróbico:</a:t>
            </a:r>
            <a:r>
              <a:rPr lang="es-ES_tradnl" sz="32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32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42852"/>
            <a:ext cx="2590800" cy="18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No debe ser ínfimo ni desorbitado.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En deporte de élite, los estímulos están muy cerca de lo lesivo.</a:t>
            </a:r>
          </a:p>
          <a:p>
            <a:pPr marL="109728" indent="0"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La orientación de las cargas se hará en función del nivel actual del deportista y sus objetivos.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El orden de los factores SÍ altera el valor de producto.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</a:t>
            </a:r>
            <a:r>
              <a:rPr lang="es-ES" dirty="0" smtClean="0">
                <a:latin typeface="Calibri" panose="020F0502020204030204" pitchFamily="34" charset="0"/>
              </a:rPr>
              <a:t>ESTÍMULO EFICAZ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Tenemos que ir dando estímulos mayores para producir adaptaciones. (eficaces)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“Entrenar más” puede ser: “ más intenso”, “más tiempo”, “menos recuperación”… todo ello incrementa la carga.</a:t>
            </a:r>
          </a:p>
          <a:p>
            <a:endParaRPr lang="es-ES" dirty="0" smtClean="0"/>
          </a:p>
          <a:p>
            <a:r>
              <a:rPr lang="es-ES" dirty="0" smtClean="0"/>
              <a:t>Llega un punto que coste/beneficio no es rentable           “Techo del deportista”.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3. GRADUALIDAD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428860" y="5214950"/>
            <a:ext cx="9286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3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3. GRADUALIDAD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184674" cy="3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Si no hay continuidad en el entrenamiento, las mejoras se pierden o no son tan grandes.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Todo lo que se gana con la </a:t>
            </a:r>
            <a:r>
              <a:rPr lang="es-ES" i="1" u="sng" dirty="0" smtClean="0">
                <a:latin typeface="Calibri" panose="020F0502020204030204" pitchFamily="34" charset="0"/>
              </a:rPr>
              <a:t>continuidad</a:t>
            </a:r>
            <a:r>
              <a:rPr lang="es-ES" dirty="0" smtClean="0">
                <a:latin typeface="Calibri" panose="020F0502020204030204" pitchFamily="34" charset="0"/>
              </a:rPr>
              <a:t> se hace </a:t>
            </a:r>
            <a:r>
              <a:rPr lang="es-ES" i="1" u="sng" dirty="0" smtClean="0">
                <a:latin typeface="Calibri" panose="020F0502020204030204" pitchFamily="34" charset="0"/>
              </a:rPr>
              <a:t>reversible</a:t>
            </a:r>
            <a:r>
              <a:rPr lang="es-ES" dirty="0" smtClean="0">
                <a:latin typeface="Calibri" panose="020F0502020204030204" pitchFamily="34" charset="0"/>
              </a:rPr>
              <a:t> con el cese del entrenamiento.</a:t>
            </a:r>
          </a:p>
          <a:p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El ritmo de pérdida tiene relación con el tiempo de continuidad. </a:t>
            </a:r>
          </a:p>
          <a:p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Se pierde más rápido que lo que se mejora.</a:t>
            </a:r>
          </a:p>
          <a:p>
            <a:pPr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En lesiones, es necesario ejercitarse en algo que uno pueda.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4. </a:t>
            </a:r>
            <a:r>
              <a:rPr lang="es-ES" sz="3600" dirty="0" smtClean="0">
                <a:latin typeface="Calibri" panose="020F0502020204030204" pitchFamily="34" charset="0"/>
              </a:rPr>
              <a:t>CONTINUIDAD y REVERSIBILIDAD</a:t>
            </a:r>
            <a:endParaRPr lang="es-E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Tipos de resistencia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                    • RCD (30” a &lt;2’) </a:t>
            </a:r>
          </a:p>
          <a:p>
            <a:pPr>
              <a:buNone/>
            </a:pPr>
            <a:r>
              <a:rPr lang="es-ES_tradnl" dirty="0" smtClean="0"/>
              <a:t>   Duración     • RMD (2’-10’) </a:t>
            </a:r>
          </a:p>
          <a:p>
            <a:pPr>
              <a:buNone/>
            </a:pPr>
            <a:r>
              <a:rPr lang="pt-BR" dirty="0" smtClean="0"/>
              <a:t>                        • RLD (I: 10’-35’; II: 35-90’ ; III:   90-6h ; IV:   &gt;6h)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   </a:t>
            </a:r>
            <a:r>
              <a:rPr lang="es-ES_tradnl" smtClean="0"/>
              <a:t>Vía          • </a:t>
            </a:r>
            <a:r>
              <a:rPr lang="es-ES_tradnl" dirty="0" smtClean="0"/>
              <a:t>Aeróbica	  </a:t>
            </a:r>
          </a:p>
          <a:p>
            <a:pPr>
              <a:buNone/>
            </a:pPr>
            <a:r>
              <a:rPr lang="es-ES_tradnl" dirty="0" smtClean="0"/>
              <a:t> Energética    • Anaeróbica</a:t>
            </a:r>
          </a:p>
          <a:p>
            <a:pPr>
              <a:buNone/>
            </a:pPr>
            <a:endParaRPr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7" name="6 Abrir llave"/>
          <p:cNvSpPr/>
          <p:nvPr/>
        </p:nvSpPr>
        <p:spPr>
          <a:xfrm>
            <a:off x="2843808" y="1988840"/>
            <a:ext cx="155448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Abrir llave"/>
          <p:cNvSpPr/>
          <p:nvPr/>
        </p:nvSpPr>
        <p:spPr>
          <a:xfrm>
            <a:off x="2688360" y="4441307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1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Modificar estímulos       ADAPTACIONES</a:t>
            </a:r>
          </a:p>
          <a:p>
            <a:endParaRPr lang="es-ES" dirty="0" smtClean="0"/>
          </a:p>
          <a:p>
            <a:r>
              <a:rPr lang="es-ES" dirty="0" smtClean="0">
                <a:latin typeface="Calibri" panose="020F0502020204030204" pitchFamily="34" charset="0"/>
              </a:rPr>
              <a:t>Más carga (I, R, r) o diferentes ejercicios. </a:t>
            </a:r>
          </a:p>
          <a:p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Alternar entrenamientos: días suaves, fuertes… Impacto psicológico!</a:t>
            </a:r>
          </a:p>
          <a:p>
            <a:endParaRPr lang="es-ES" dirty="0" smtClean="0"/>
          </a:p>
          <a:p>
            <a:r>
              <a:rPr lang="es-ES" dirty="0" smtClean="0"/>
              <a:t>“Cross Training”        variedad en el entrenamiento de triatlón!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5. VARIEDAD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286248" y="1714488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786182" y="4929198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9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Cada deportista responde de forma diferente a un estímulo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</a:t>
            </a:r>
            <a:r>
              <a:rPr lang="es-ES" dirty="0" smtClean="0">
                <a:latin typeface="Calibri" panose="020F0502020204030204" pitchFamily="34" charset="0"/>
              </a:rPr>
              <a:t>INDIVIDUALIZACION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91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Amplio repertorio motriz y de condición física básica, genérica, y polivalente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</a:t>
            </a:r>
            <a:r>
              <a:rPr lang="es-ES" dirty="0" smtClean="0">
                <a:latin typeface="Calibri" panose="020F0502020204030204" pitchFamily="34" charset="0"/>
              </a:rPr>
              <a:t>MULTILATERALIDAD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4" name="7 Marcador de contenido" descr="2008040128Nadal(brazos)_de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69154"/>
            <a:ext cx="2286016" cy="32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debe entrenar lo más parecido a la competición.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También se manifiesta en la fatiga.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ESPECIFICIDAD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9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Sin recuperación no hay </a:t>
            </a:r>
            <a:r>
              <a:rPr lang="es-ES" dirty="0" err="1" smtClean="0"/>
              <a:t>supercompensación</a:t>
            </a:r>
            <a:r>
              <a:rPr lang="es-ES" dirty="0" smtClean="0"/>
              <a:t>!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Descanso breve, previsto y necesario.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Evitar el </a:t>
            </a:r>
            <a:r>
              <a:rPr lang="es-ES" dirty="0" err="1" smtClean="0"/>
              <a:t>sobreentrenamiento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Es necesario rebajar la carga para afrontar una competición con garantías.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</a:t>
            </a:r>
            <a:r>
              <a:rPr lang="es-ES" dirty="0" smtClean="0">
                <a:latin typeface="Calibri" panose="020F0502020204030204" pitchFamily="34" charset="0"/>
              </a:rPr>
              <a:t>REGENERACIÓN PERIÓDICA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</a:t>
            </a:r>
            <a:r>
              <a:rPr lang="es-ES" dirty="0" smtClean="0">
                <a:latin typeface="Calibri" panose="020F0502020204030204" pitchFamily="34" charset="0"/>
              </a:rPr>
              <a:t>REGENERACION PERIODICA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241"/>
            <a:ext cx="8229600" cy="24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Elaboración de un plan de entrenamiento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1º de bachillerato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Es aplicar los principios de </a:t>
            </a:r>
            <a:r>
              <a:rPr lang="es-ES" dirty="0" smtClean="0">
                <a:latin typeface="Calibri" panose="020F0502020204030204" pitchFamily="34" charset="0"/>
              </a:rPr>
              <a:t>entrenamiento junto </a:t>
            </a:r>
            <a:r>
              <a:rPr lang="es-ES" dirty="0">
                <a:latin typeface="Calibri" panose="020F0502020204030204" pitchFamily="34" charset="0"/>
              </a:rPr>
              <a:t>a los sistemas de entrenamiento para lograr unos </a:t>
            </a:r>
            <a:r>
              <a:rPr lang="es-ES" dirty="0" smtClean="0">
                <a:latin typeface="Calibri" panose="020F0502020204030204" pitchFamily="34" charset="0"/>
              </a:rPr>
              <a:t>objetivos como </a:t>
            </a:r>
            <a:r>
              <a:rPr lang="es-ES" dirty="0">
                <a:latin typeface="Calibri" panose="020F0502020204030204" pitchFamily="34" charset="0"/>
              </a:rPr>
              <a:t>mejorar la resistencia, la técnica de un </a:t>
            </a:r>
            <a:r>
              <a:rPr lang="es-ES" dirty="0" smtClean="0">
                <a:latin typeface="Calibri" panose="020F0502020204030204" pitchFamily="34" charset="0"/>
              </a:rPr>
              <a:t>deporte…</a:t>
            </a:r>
          </a:p>
          <a:p>
            <a:pPr marL="109728" indent="0" algn="just">
              <a:buNone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Para </a:t>
            </a:r>
            <a:r>
              <a:rPr lang="es-ES" dirty="0">
                <a:latin typeface="Calibri" panose="020F0502020204030204" pitchFamily="34" charset="0"/>
              </a:rPr>
              <a:t>planificar es necesario saber: el tiempo y lugar de trabajo del </a:t>
            </a:r>
            <a:r>
              <a:rPr lang="es-ES" dirty="0" smtClean="0">
                <a:latin typeface="Calibri" panose="020F0502020204030204" pitchFamily="34" charset="0"/>
              </a:rPr>
              <a:t>que disponemos</a:t>
            </a:r>
            <a:r>
              <a:rPr lang="es-ES" dirty="0">
                <a:latin typeface="Calibri" panose="020F0502020204030204" pitchFamily="34" charset="0"/>
              </a:rPr>
              <a:t>, la condición física inicial (las pruebas físicas) y los objetivos </a:t>
            </a:r>
            <a:r>
              <a:rPr lang="es-ES" dirty="0" smtClean="0">
                <a:latin typeface="Calibri" panose="020F0502020204030204" pitchFamily="34" charset="0"/>
              </a:rPr>
              <a:t>que pretendemos </a:t>
            </a:r>
            <a:r>
              <a:rPr lang="es-ES" dirty="0">
                <a:latin typeface="Calibri" panose="020F0502020204030204" pitchFamily="34" charset="0"/>
              </a:rPr>
              <a:t>alcanzar con el plan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</a:rPr>
              <a:t>planificación del entrenamiento está formada por distintas unidades: </a:t>
            </a:r>
            <a:endParaRPr lang="es-ES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>
                <a:latin typeface="Calibri" panose="020F0502020204030204" pitchFamily="34" charset="0"/>
              </a:rPr>
              <a:t>1. Sesión</a:t>
            </a:r>
          </a:p>
          <a:p>
            <a:pPr lvl="1"/>
            <a:r>
              <a:rPr lang="es-ES" dirty="0">
                <a:latin typeface="Calibri" panose="020F0502020204030204" pitchFamily="34" charset="0"/>
              </a:rPr>
              <a:t>2. </a:t>
            </a:r>
            <a:r>
              <a:rPr lang="es-ES" dirty="0" err="1" smtClean="0">
                <a:latin typeface="Calibri" panose="020F0502020204030204" pitchFamily="34" charset="0"/>
              </a:rPr>
              <a:t>Microciclo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>
                <a:latin typeface="Calibri" panose="020F0502020204030204" pitchFamily="34" charset="0"/>
              </a:rPr>
              <a:t>3. </a:t>
            </a:r>
            <a:r>
              <a:rPr lang="es-ES" dirty="0" err="1" smtClean="0">
                <a:latin typeface="Calibri" panose="020F0502020204030204" pitchFamily="34" charset="0"/>
              </a:rPr>
              <a:t>Macrociclo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>
                <a:latin typeface="Calibri" panose="020F0502020204030204" pitchFamily="34" charset="0"/>
              </a:rPr>
              <a:t>4. Plan </a:t>
            </a:r>
            <a:r>
              <a:rPr lang="es-ES" dirty="0" smtClean="0">
                <a:latin typeface="Calibri" panose="020F0502020204030204" pitchFamily="34" charset="0"/>
              </a:rPr>
              <a:t>anual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>
                <a:latin typeface="Calibri" panose="020F0502020204030204" pitchFamily="34" charset="0"/>
              </a:rPr>
              <a:t>5. Plan a largo plazo.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s-ES" u="sng" dirty="0" smtClean="0">
                <a:latin typeface="Calibri" panose="020F0502020204030204" pitchFamily="34" charset="0"/>
              </a:rPr>
              <a:t>Sesión:</a:t>
            </a:r>
          </a:p>
          <a:p>
            <a:pPr marL="109728" indent="0">
              <a:buNone/>
            </a:pPr>
            <a:endParaRPr lang="es-ES" u="sng" dirty="0" smtClean="0">
              <a:latin typeface="Calibri" panose="020F0502020204030204" pitchFamily="34" charset="0"/>
            </a:endParaRP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Es </a:t>
            </a:r>
            <a:r>
              <a:rPr lang="es-ES" dirty="0">
                <a:latin typeface="Calibri" panose="020F0502020204030204" pitchFamily="34" charset="0"/>
              </a:rPr>
              <a:t>la unidad básica de la planificación. Se realizan los ejercicios </a:t>
            </a:r>
            <a:r>
              <a:rPr lang="es-ES" dirty="0" smtClean="0">
                <a:latin typeface="Calibri" panose="020F0502020204030204" pitchFamily="34" charset="0"/>
              </a:rPr>
              <a:t>para </a:t>
            </a:r>
            <a:r>
              <a:rPr lang="es-ES" dirty="0">
                <a:latin typeface="Calibri" panose="020F0502020204030204" pitchFamily="34" charset="0"/>
              </a:rPr>
              <a:t>lograr los objetivos del programa. Tras el calentamiento se realizan </a:t>
            </a:r>
            <a:r>
              <a:rPr lang="es-ES" dirty="0" smtClean="0">
                <a:latin typeface="Calibri" panose="020F0502020204030204" pitchFamily="34" charset="0"/>
              </a:rPr>
              <a:t>los ejercicios </a:t>
            </a:r>
            <a:r>
              <a:rPr lang="es-ES" dirty="0">
                <a:latin typeface="Calibri" panose="020F0502020204030204" pitchFamily="34" charset="0"/>
              </a:rPr>
              <a:t>de la sesión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lvl="1" algn="just"/>
            <a:endParaRPr lang="es-ES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Tiene tres partes: </a:t>
            </a:r>
            <a:endParaRPr lang="es-ES" dirty="0" smtClean="0">
              <a:latin typeface="Calibri" panose="020F0502020204030204" pitchFamily="34" charset="0"/>
            </a:endParaRP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1º</a:t>
            </a:r>
            <a:r>
              <a:rPr lang="es-ES" dirty="0">
                <a:latin typeface="Calibri" panose="020F0502020204030204" pitchFamily="34" charset="0"/>
              </a:rPr>
              <a:t>. Calentamiento (ejercicios que nos sirve para </a:t>
            </a:r>
            <a:r>
              <a:rPr lang="es-ES" dirty="0" smtClean="0">
                <a:latin typeface="Calibri" panose="020F0502020204030204" pitchFamily="34" charset="0"/>
              </a:rPr>
              <a:t>introducir en </a:t>
            </a:r>
            <a:r>
              <a:rPr lang="es-ES" dirty="0">
                <a:latin typeface="Calibri" panose="020F0502020204030204" pitchFamily="34" charset="0"/>
              </a:rPr>
              <a:t>la parte principal), </a:t>
            </a:r>
            <a:endParaRPr lang="es-ES" dirty="0" smtClean="0">
              <a:latin typeface="Calibri" panose="020F0502020204030204" pitchFamily="34" charset="0"/>
            </a:endParaRP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2º</a:t>
            </a:r>
            <a:r>
              <a:rPr lang="es-ES" dirty="0">
                <a:latin typeface="Calibri" panose="020F0502020204030204" pitchFamily="34" charset="0"/>
              </a:rPr>
              <a:t>. Parte principal (objetivo fundamental de la </a:t>
            </a:r>
            <a:r>
              <a:rPr lang="es-ES" dirty="0" smtClean="0">
                <a:latin typeface="Calibri" panose="020F0502020204030204" pitchFamily="34" charset="0"/>
              </a:rPr>
              <a:t>sesión, ejemplo</a:t>
            </a:r>
            <a:r>
              <a:rPr lang="es-ES" dirty="0">
                <a:latin typeface="Calibri" panose="020F0502020204030204" pitchFamily="34" charset="0"/>
              </a:rPr>
              <a:t>: ejercicios de resistencia, técnica de </a:t>
            </a:r>
            <a:r>
              <a:rPr lang="es-ES" dirty="0" smtClean="0">
                <a:latin typeface="Calibri" panose="020F0502020204030204" pitchFamily="34" charset="0"/>
              </a:rPr>
              <a:t>fútbol…). </a:t>
            </a:r>
          </a:p>
          <a:p>
            <a:pPr lvl="1" algn="just"/>
            <a:r>
              <a:rPr lang="es-ES" dirty="0" smtClean="0">
                <a:latin typeface="Calibri" panose="020F0502020204030204" pitchFamily="34" charset="0"/>
              </a:rPr>
              <a:t>3º</a:t>
            </a:r>
            <a:r>
              <a:rPr lang="es-ES" dirty="0">
                <a:latin typeface="Calibri" panose="020F0502020204030204" pitchFamily="34" charset="0"/>
              </a:rPr>
              <a:t>. Vuelta a la </a:t>
            </a:r>
            <a:r>
              <a:rPr lang="es-ES" dirty="0" smtClean="0">
                <a:latin typeface="Calibri" panose="020F0502020204030204" pitchFamily="34" charset="0"/>
              </a:rPr>
              <a:t>calma (ejercicios </a:t>
            </a:r>
            <a:r>
              <a:rPr lang="es-ES" dirty="0">
                <a:latin typeface="Calibri" panose="020F0502020204030204" pitchFamily="34" charset="0"/>
              </a:rPr>
              <a:t>para recuperarnos de la parte principal).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Periodización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u="sng" dirty="0" err="1" smtClean="0">
                <a:latin typeface="Calibri" panose="020F0502020204030204" pitchFamily="34" charset="0"/>
              </a:rPr>
              <a:t>Microciclo</a:t>
            </a:r>
            <a:endParaRPr lang="es-ES" u="sng" dirty="0" smtClean="0"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Abarca </a:t>
            </a:r>
            <a:r>
              <a:rPr lang="es-ES" dirty="0">
                <a:latin typeface="Calibri" panose="020F0502020204030204" pitchFamily="34" charset="0"/>
              </a:rPr>
              <a:t>un periodo de tiempo de “una semana” donde se </a:t>
            </a:r>
            <a:r>
              <a:rPr lang="es-ES" dirty="0" smtClean="0">
                <a:latin typeface="Calibri" panose="020F0502020204030204" pitchFamily="34" charset="0"/>
              </a:rPr>
              <a:t>integran todos </a:t>
            </a:r>
            <a:r>
              <a:rPr lang="es-ES" dirty="0">
                <a:latin typeface="Calibri" panose="020F0502020204030204" pitchFamily="34" charset="0"/>
              </a:rPr>
              <a:t>los </a:t>
            </a:r>
            <a:r>
              <a:rPr lang="es-ES" dirty="0" smtClean="0">
                <a:latin typeface="Calibri" panose="020F0502020204030204" pitchFamily="34" charset="0"/>
              </a:rPr>
              <a:t>contenidos </a:t>
            </a:r>
            <a:r>
              <a:rPr lang="es-ES" dirty="0">
                <a:latin typeface="Calibri" panose="020F0502020204030204" pitchFamily="34" charset="0"/>
              </a:rPr>
              <a:t>físicos y técnicos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es-ES" u="sng" dirty="0"/>
          </a:p>
          <a:p>
            <a:pPr algn="just"/>
            <a:endParaRPr lang="es-ES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505575" cy="312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alibri" panose="020F0502020204030204" pitchFamily="34" charset="0"/>
              </a:rPr>
              <a:t>Métodos de entrenamiento de resistencia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Continuo</a:t>
            </a:r>
          </a:p>
          <a:p>
            <a:pPr lvl="1">
              <a:buFontTx/>
              <a:buChar char="-"/>
            </a:pPr>
            <a:endParaRPr lang="es-ES_tradnl" dirty="0" smtClean="0">
              <a:latin typeface="Calibri" panose="020F0502020204030204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s-ES_tradnl" dirty="0" smtClean="0">
                <a:latin typeface="Calibri" panose="020F0502020204030204" pitchFamily="34" charset="0"/>
              </a:rPr>
              <a:t>Uniforme   </a:t>
            </a:r>
            <a:r>
              <a:rPr lang="es-ES_tradnl" dirty="0" err="1" smtClean="0">
                <a:latin typeface="Calibri" panose="020F0502020204030204" pitchFamily="34" charset="0"/>
              </a:rPr>
              <a:t>Ej</a:t>
            </a:r>
            <a:r>
              <a:rPr lang="es-ES_tradnl" dirty="0" smtClean="0">
                <a:latin typeface="Calibri" panose="020F0502020204030204" pitchFamily="34" charset="0"/>
              </a:rPr>
              <a:t> Carrera continua</a:t>
            </a:r>
          </a:p>
          <a:p>
            <a:pPr marL="850392" lvl="1" indent="-457200">
              <a:buFont typeface="+mj-lt"/>
              <a:buAutoNum type="arabicPeriod"/>
            </a:pPr>
            <a:r>
              <a:rPr lang="es-ES_tradnl" dirty="0" smtClean="0">
                <a:latin typeface="Calibri" panose="020F0502020204030204" pitchFamily="34" charset="0"/>
              </a:rPr>
              <a:t>Variable  </a:t>
            </a:r>
            <a:r>
              <a:rPr lang="es-ES_tradnl" dirty="0" err="1" smtClean="0">
                <a:latin typeface="Calibri" panose="020F0502020204030204" pitchFamily="34" charset="0"/>
              </a:rPr>
              <a:t>Ej</a:t>
            </a:r>
            <a:r>
              <a:rPr lang="es-ES_tradnl" dirty="0" smtClean="0">
                <a:latin typeface="Calibri" panose="020F0502020204030204" pitchFamily="34" charset="0"/>
              </a:rPr>
              <a:t> </a:t>
            </a:r>
            <a:r>
              <a:rPr lang="es-ES_tradnl" dirty="0" err="1" smtClean="0">
                <a:latin typeface="Calibri" panose="020F0502020204030204" pitchFamily="34" charset="0"/>
              </a:rPr>
              <a:t>Fartlek</a:t>
            </a:r>
            <a:endParaRPr lang="es-ES_tradnl" dirty="0" smtClean="0">
              <a:latin typeface="Calibri" panose="020F0502020204030204" pitchFamily="34" charset="0"/>
            </a:endParaRPr>
          </a:p>
          <a:p>
            <a:pPr marL="393192" lvl="1" indent="0">
              <a:buNone/>
            </a:pPr>
            <a:endParaRPr lang="es-ES_tradnl" dirty="0"/>
          </a:p>
          <a:p>
            <a:pPr marL="393192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05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u="sng" dirty="0" err="1" smtClean="0">
                <a:latin typeface="Calibri" panose="020F0502020204030204" pitchFamily="34" charset="0"/>
              </a:rPr>
              <a:t>Mesociclo</a:t>
            </a:r>
            <a:endParaRPr lang="es-ES" u="sng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s-ES" dirty="0">
                <a:latin typeface="Calibri" panose="020F0502020204030204" pitchFamily="34" charset="0"/>
              </a:rPr>
              <a:t>Abarca un periodo de tiempo de “</a:t>
            </a:r>
            <a:r>
              <a:rPr lang="es-ES" dirty="0" smtClean="0">
                <a:latin typeface="Calibri" panose="020F0502020204030204" pitchFamily="34" charset="0"/>
              </a:rPr>
              <a:t>un mes” </a:t>
            </a:r>
            <a:r>
              <a:rPr lang="es-ES" dirty="0">
                <a:latin typeface="Calibri" panose="020F0502020204030204" pitchFamily="34" charset="0"/>
              </a:rPr>
              <a:t>donde se integran todos los contenidos físicos y técnicos.</a:t>
            </a:r>
          </a:p>
          <a:p>
            <a:pPr marL="109728" indent="0">
              <a:buNone/>
            </a:pPr>
            <a:endParaRPr lang="es-ES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943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u="sng" dirty="0" err="1" smtClean="0">
                <a:latin typeface="Calibri" panose="020F0502020204030204" pitchFamily="34" charset="0"/>
              </a:rPr>
              <a:t>Macrociclo</a:t>
            </a:r>
            <a:endParaRPr lang="es-ES" u="sng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Estructura </a:t>
            </a:r>
            <a:r>
              <a:rPr lang="es-ES" dirty="0">
                <a:latin typeface="Calibri" panose="020F0502020204030204" pitchFamily="34" charset="0"/>
              </a:rPr>
              <a:t>que se repite a lo largo de la temporada y que </a:t>
            </a:r>
            <a:r>
              <a:rPr lang="es-ES" dirty="0" smtClean="0">
                <a:latin typeface="Calibri" panose="020F0502020204030204" pitchFamily="34" charset="0"/>
              </a:rPr>
              <a:t>se extiende </a:t>
            </a:r>
            <a:r>
              <a:rPr lang="es-ES" dirty="0">
                <a:latin typeface="Calibri" panose="020F0502020204030204" pitchFamily="34" charset="0"/>
              </a:rPr>
              <a:t>de 6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a 16 semanas. Se divide en: </a:t>
            </a:r>
            <a:endParaRPr lang="es-ES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 smtClean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periodo </a:t>
            </a:r>
            <a:r>
              <a:rPr lang="es-ES" dirty="0">
                <a:latin typeface="Calibri" panose="020F0502020204030204" pitchFamily="34" charset="0"/>
              </a:rPr>
              <a:t>preparatorio (</a:t>
            </a:r>
            <a:r>
              <a:rPr lang="es-ES" dirty="0" smtClean="0">
                <a:latin typeface="Calibri" panose="020F0502020204030204" pitchFamily="34" charset="0"/>
              </a:rPr>
              <a:t>un </a:t>
            </a:r>
            <a:r>
              <a:rPr lang="es-ES" dirty="0" err="1">
                <a:latin typeface="Calibri" panose="020F0502020204030204" pitchFamily="34" charset="0"/>
              </a:rPr>
              <a:t>M</a:t>
            </a:r>
            <a:r>
              <a:rPr lang="es-ES" dirty="0" err="1" smtClean="0">
                <a:latin typeface="Calibri" panose="020F0502020204030204" pitchFamily="34" charset="0"/>
              </a:rPr>
              <a:t>acrociclo</a:t>
            </a:r>
            <a:r>
              <a:rPr lang="es-ES" dirty="0" smtClean="0">
                <a:latin typeface="Calibri" panose="020F0502020204030204" pitchFamily="34" charset="0"/>
              </a:rPr>
              <a:t>). 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periodo </a:t>
            </a:r>
            <a:r>
              <a:rPr lang="es-ES" dirty="0">
                <a:latin typeface="Calibri" panose="020F0502020204030204" pitchFamily="34" charset="0"/>
              </a:rPr>
              <a:t>competitivo (un </a:t>
            </a:r>
            <a:r>
              <a:rPr lang="es-ES" dirty="0" err="1">
                <a:latin typeface="Calibri" panose="020F0502020204030204" pitchFamily="34" charset="0"/>
              </a:rPr>
              <a:t>Macrociclo</a:t>
            </a:r>
            <a:r>
              <a:rPr lang="es-ES" dirty="0" smtClean="0">
                <a:latin typeface="Calibri" panose="020F0502020204030204" pitchFamily="34" charset="0"/>
              </a:rPr>
              <a:t>). 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</a:rPr>
              <a:t>periodo </a:t>
            </a:r>
            <a:r>
              <a:rPr lang="es-ES" dirty="0">
                <a:latin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</a:rPr>
              <a:t>recuperación (un </a:t>
            </a:r>
            <a:r>
              <a:rPr lang="es-ES" dirty="0" err="1">
                <a:latin typeface="Calibri" panose="020F0502020204030204" pitchFamily="34" charset="0"/>
              </a:rPr>
              <a:t>Macrociclo</a:t>
            </a:r>
            <a:r>
              <a:rPr lang="es-ES" dirty="0">
                <a:latin typeface="Calibri" panose="020F0502020204030204" pitchFamily="34" charset="0"/>
              </a:rPr>
              <a:t>). </a:t>
            </a:r>
          </a:p>
          <a:p>
            <a:pPr marL="109728" indent="0">
              <a:buNone/>
            </a:pPr>
            <a:endParaRPr lang="es-ES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68315" cy="29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S" u="sng" dirty="0">
                <a:latin typeface="Calibri" panose="020F0502020204030204" pitchFamily="34" charset="0"/>
              </a:rPr>
              <a:t>Plan anual</a:t>
            </a:r>
            <a:r>
              <a:rPr lang="es-ES" dirty="0">
                <a:latin typeface="Calibri" panose="020F0502020204030204" pitchFamily="34" charset="0"/>
              </a:rPr>
              <a:t>: </a:t>
            </a:r>
            <a:endParaRPr lang="es-ES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s-ES" dirty="0" smtClean="0">
                <a:latin typeface="Calibri" panose="020F0502020204030204" pitchFamily="34" charset="0"/>
              </a:rPr>
              <a:t>Unidad </a:t>
            </a:r>
            <a:r>
              <a:rPr lang="es-ES" dirty="0">
                <a:latin typeface="Calibri" panose="020F0502020204030204" pitchFamily="34" charset="0"/>
              </a:rPr>
              <a:t>de larga duración (una temporada) y está compuesta </a:t>
            </a:r>
            <a:r>
              <a:rPr lang="es-ES" dirty="0" smtClean="0">
                <a:latin typeface="Calibri" panose="020F0502020204030204" pitchFamily="34" charset="0"/>
              </a:rPr>
              <a:t>de 3 </a:t>
            </a:r>
            <a:r>
              <a:rPr lang="es-ES" dirty="0">
                <a:latin typeface="Calibri" panose="020F0502020204030204" pitchFamily="34" charset="0"/>
              </a:rPr>
              <a:t>a </a:t>
            </a:r>
            <a:r>
              <a:rPr lang="es-ES" dirty="0" smtClean="0">
                <a:latin typeface="Calibri" panose="020F0502020204030204" pitchFamily="34" charset="0"/>
              </a:rPr>
              <a:t>8 </a:t>
            </a:r>
            <a:r>
              <a:rPr lang="es-ES" dirty="0" err="1" smtClean="0">
                <a:latin typeface="Calibri" panose="020F0502020204030204" pitchFamily="34" charset="0"/>
              </a:rPr>
              <a:t>macrociclos</a:t>
            </a:r>
            <a:r>
              <a:rPr lang="es-ES" dirty="0" smtClean="0">
                <a:latin typeface="Calibri" panose="020F0502020204030204" pitchFamily="34" charset="0"/>
              </a:rPr>
              <a:t>. </a:t>
            </a:r>
            <a:endParaRPr lang="es-ES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s-ES" u="sng" dirty="0" smtClean="0">
                <a:latin typeface="Calibri" panose="020F0502020204030204" pitchFamily="34" charset="0"/>
              </a:rPr>
              <a:t>Plan </a:t>
            </a:r>
            <a:r>
              <a:rPr lang="es-ES" u="sng" dirty="0">
                <a:latin typeface="Calibri" panose="020F0502020204030204" pitchFamily="34" charset="0"/>
              </a:rPr>
              <a:t>a largo plazo</a:t>
            </a:r>
            <a:r>
              <a:rPr lang="es-ES" dirty="0">
                <a:latin typeface="Calibri" panose="020F0502020204030204" pitchFamily="34" charset="0"/>
              </a:rPr>
              <a:t>: </a:t>
            </a:r>
            <a:endParaRPr lang="es-ES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es-ES" dirty="0" smtClean="0">
                <a:latin typeface="Calibri" panose="020F0502020204030204" pitchFamily="34" charset="0"/>
              </a:rPr>
              <a:t>Es </a:t>
            </a:r>
            <a:r>
              <a:rPr lang="es-ES" dirty="0">
                <a:latin typeface="Calibri" panose="020F0502020204030204" pitchFamily="34" charset="0"/>
              </a:rPr>
              <a:t>un programa de entrenamiento bien planificado </a:t>
            </a:r>
          </a:p>
          <a:p>
            <a:pPr marL="109728" indent="0" algn="just">
              <a:buNone/>
            </a:pPr>
            <a:r>
              <a:rPr lang="es-ES" dirty="0">
                <a:latin typeface="Calibri" panose="020F0502020204030204" pitchFamily="34" charset="0"/>
              </a:rPr>
              <a:t>durante un periodo </a:t>
            </a:r>
            <a:r>
              <a:rPr lang="es-ES" dirty="0" smtClean="0">
                <a:latin typeface="Calibri" panose="020F0502020204030204" pitchFamily="34" charset="0"/>
              </a:rPr>
              <a:t>prolongado “aumenta </a:t>
            </a:r>
            <a:r>
              <a:rPr lang="es-ES" dirty="0">
                <a:latin typeface="Calibri" panose="020F0502020204030204" pitchFamily="34" charset="0"/>
              </a:rPr>
              <a:t>la eficacia de la preparación</a:t>
            </a:r>
            <a:r>
              <a:rPr lang="es-ES" dirty="0" smtClean="0">
                <a:latin typeface="Calibri" panose="020F0502020204030204" pitchFamily="34" charset="0"/>
              </a:rPr>
              <a:t>”, pensando </a:t>
            </a:r>
            <a:r>
              <a:rPr lang="es-ES" dirty="0">
                <a:latin typeface="Calibri" panose="020F0502020204030204" pitchFamily="34" charset="0"/>
              </a:rPr>
              <a:t>en la vida deportiva del sujeto desde que empieza hasta </a:t>
            </a:r>
            <a:r>
              <a:rPr lang="es-ES" dirty="0" smtClean="0">
                <a:latin typeface="Calibri" panose="020F0502020204030204" pitchFamily="34" charset="0"/>
              </a:rPr>
              <a:t>que finaliza</a:t>
            </a:r>
            <a:r>
              <a:rPr lang="es-ES" dirty="0">
                <a:latin typeface="Calibri" panose="020F0502020204030204" pitchFamily="34" charset="0"/>
              </a:rPr>
              <a:t>. A veces se corresponde con periodos de 4 años coincidiendo </a:t>
            </a:r>
            <a:r>
              <a:rPr lang="es-ES" dirty="0" smtClean="0">
                <a:latin typeface="Calibri" panose="020F0502020204030204" pitchFamily="34" charset="0"/>
              </a:rPr>
              <a:t>con las olimpiadas.</a:t>
            </a:r>
            <a:endParaRPr lang="es-ES" dirty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Periodización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3759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>
                <a:latin typeface="Calibri" panose="020F0502020204030204" pitchFamily="34" charset="0"/>
              </a:rPr>
              <a:t>Conocer el deporte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Conocer el deportista (vosotros mismos)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Establecer objetivos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Establecer contenidos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Distribuir los contenidos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Volúmenes/Intensidades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Poner en práctica</a:t>
            </a:r>
          </a:p>
          <a:p>
            <a:pPr lvl="0"/>
            <a:r>
              <a:rPr lang="es-ES" dirty="0">
                <a:latin typeface="Calibri" panose="020F0502020204030204" pitchFamily="34" charset="0"/>
              </a:rPr>
              <a:t>Corregir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Pasos a seguir para periodizar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Si lo que quieres es prepararte para una competición puntual que dura unos días o unas </a:t>
            </a:r>
            <a:r>
              <a:rPr lang="es-ES" dirty="0" err="1" smtClean="0"/>
              <a:t>pruebasfísicas</a:t>
            </a:r>
            <a:r>
              <a:rPr lang="es-ES" dirty="0" smtClean="0"/>
              <a:t> </a:t>
            </a:r>
            <a:r>
              <a:rPr lang="es-ES" dirty="0"/>
              <a:t>para una oposición o para </a:t>
            </a:r>
            <a:r>
              <a:rPr lang="es-ES" dirty="0" smtClean="0"/>
              <a:t>mejorar el aspecto físico en verano…</a:t>
            </a:r>
            <a:endParaRPr lang="es-ES" dirty="0"/>
          </a:p>
          <a:p>
            <a:pPr marL="109728" indent="0">
              <a:buNone/>
            </a:pPr>
            <a:endParaRPr lang="es-ES" i="1" dirty="0"/>
          </a:p>
          <a:p>
            <a:r>
              <a:rPr lang="es-ES" dirty="0"/>
              <a:t>En el caso que exponemos a continuación </a:t>
            </a:r>
            <a:r>
              <a:rPr lang="es-ES" dirty="0" smtClean="0"/>
              <a:t>queremos competir </a:t>
            </a:r>
            <a:r>
              <a:rPr lang="es-ES" dirty="0"/>
              <a:t>en el Campeonato de pista cubierta de </a:t>
            </a:r>
            <a:r>
              <a:rPr lang="es-ES" dirty="0" smtClean="0"/>
              <a:t>la comunidad </a:t>
            </a:r>
            <a:r>
              <a:rPr lang="es-ES" dirty="0"/>
              <a:t>autónoma en el mes de enero y en el </a:t>
            </a:r>
            <a:r>
              <a:rPr lang="es-ES" dirty="0" smtClean="0"/>
              <a:t>nacional al </a:t>
            </a:r>
            <a:r>
              <a:rPr lang="es-ES" dirty="0"/>
              <a:t>aire libre en junio, para eso empezamos a entrenar </a:t>
            </a:r>
            <a:r>
              <a:rPr lang="es-ES" dirty="0" smtClean="0"/>
              <a:t>en septiembre</a:t>
            </a:r>
            <a:r>
              <a:rPr lang="es-ES" dirty="0"/>
              <a:t>: </a:t>
            </a:r>
          </a:p>
          <a:p>
            <a:endParaRPr lang="es-ES" dirty="0"/>
          </a:p>
          <a:p>
            <a:r>
              <a:rPr lang="es-ES" dirty="0"/>
              <a:t>Este ejemplo consta de un </a:t>
            </a:r>
            <a:r>
              <a:rPr lang="es-ES" dirty="0" err="1"/>
              <a:t>macrociclo</a:t>
            </a:r>
            <a:r>
              <a:rPr lang="es-ES" dirty="0"/>
              <a:t> que dura un </a:t>
            </a:r>
            <a:r>
              <a:rPr lang="es-ES" dirty="0" smtClean="0"/>
              <a:t>año con </a:t>
            </a:r>
            <a:r>
              <a:rPr lang="es-ES" dirty="0"/>
              <a:t>tres períodos (preparatorio, competitivo y transitorio</a:t>
            </a:r>
            <a:r>
              <a:rPr lang="es-ES" dirty="0" smtClean="0"/>
              <a:t>).</a:t>
            </a:r>
          </a:p>
          <a:p>
            <a:pPr marL="109728" indent="0">
              <a:buNone/>
            </a:pPr>
            <a:endParaRPr lang="es-ES" dirty="0"/>
          </a:p>
          <a:p>
            <a:r>
              <a:rPr lang="es-ES" dirty="0"/>
              <a:t>Cada período está compuesto por varios </a:t>
            </a:r>
            <a:r>
              <a:rPr lang="es-ES" dirty="0" err="1"/>
              <a:t>mesociclos</a:t>
            </a:r>
            <a:r>
              <a:rPr lang="es-ES" dirty="0"/>
              <a:t> </a:t>
            </a:r>
            <a:r>
              <a:rPr lang="es-ES" dirty="0" smtClean="0"/>
              <a:t>que se </a:t>
            </a:r>
            <a:r>
              <a:rPr lang="es-ES" dirty="0"/>
              <a:t>corresponden con los distintos meses. </a:t>
            </a:r>
            <a:endParaRPr lang="es-ES" dirty="0" smtClean="0"/>
          </a:p>
          <a:p>
            <a:pPr marL="109728" indent="0">
              <a:buNone/>
            </a:pPr>
            <a:endParaRPr lang="es-ES" dirty="0" smtClean="0"/>
          </a:p>
          <a:p>
            <a:r>
              <a:rPr lang="es-ES" dirty="0" smtClean="0"/>
              <a:t>Así</a:t>
            </a:r>
            <a:r>
              <a:rPr lang="es-ES" dirty="0"/>
              <a:t>, el </a:t>
            </a:r>
            <a:r>
              <a:rPr lang="es-ES" dirty="0" smtClean="0"/>
              <a:t>período preparatorio </a:t>
            </a:r>
            <a:r>
              <a:rPr lang="es-ES" dirty="0"/>
              <a:t>general tiene dos </a:t>
            </a:r>
            <a:r>
              <a:rPr lang="es-ES" dirty="0" err="1"/>
              <a:t>mesociclos</a:t>
            </a:r>
            <a:r>
              <a:rPr lang="es-ES" dirty="0"/>
              <a:t> (septiembre y </a:t>
            </a:r>
            <a:r>
              <a:rPr lang="es-ES" dirty="0" smtClean="0"/>
              <a:t>octubre</a:t>
            </a:r>
            <a:r>
              <a:rPr lang="es-ES" dirty="0"/>
              <a:t>); el preparatorio específico tiene otros dos (noviembre y diciembre); el competitivo tiene </a:t>
            </a:r>
            <a:r>
              <a:rPr lang="es-ES" dirty="0" smtClean="0"/>
              <a:t>seis </a:t>
            </a:r>
            <a:r>
              <a:rPr lang="es-ES" dirty="0" err="1" smtClean="0"/>
              <a:t>mesociclos</a:t>
            </a:r>
            <a:r>
              <a:rPr lang="es-ES" dirty="0" smtClean="0"/>
              <a:t> </a:t>
            </a:r>
            <a:r>
              <a:rPr lang="es-ES" dirty="0"/>
              <a:t>y el período de transición presenta dos </a:t>
            </a:r>
            <a:r>
              <a:rPr lang="es-ES" dirty="0" err="1"/>
              <a:t>mesociclos</a:t>
            </a:r>
            <a:r>
              <a:rPr lang="es-ES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Ejemplo 1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847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sólo te interesa mantener una buena forma física </a:t>
            </a:r>
            <a:r>
              <a:rPr lang="es-ES" dirty="0" smtClean="0"/>
              <a:t>a lo </a:t>
            </a:r>
            <a:r>
              <a:rPr lang="es-ES" dirty="0"/>
              <a:t>largo de </a:t>
            </a:r>
            <a:r>
              <a:rPr lang="es-ES" dirty="0" smtClean="0"/>
              <a:t>todo </a:t>
            </a:r>
            <a:r>
              <a:rPr lang="es-ES" dirty="0"/>
              <a:t>el año</a:t>
            </a:r>
            <a:r>
              <a:rPr lang="es-ES" dirty="0" smtClean="0"/>
              <a:t>...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Ejemplo 2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852936"/>
            <a:ext cx="489334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Si </a:t>
            </a:r>
            <a:r>
              <a:rPr lang="es-ES" b="1" dirty="0"/>
              <a:t>participas en una competición que dura </a:t>
            </a:r>
            <a:r>
              <a:rPr lang="es-ES" b="1" dirty="0" smtClean="0"/>
              <a:t>varios </a:t>
            </a:r>
            <a:r>
              <a:rPr lang="es-ES" dirty="0" smtClean="0"/>
              <a:t>meses </a:t>
            </a:r>
            <a:r>
              <a:rPr lang="es-ES" dirty="0"/>
              <a:t>(tipo liga deportiva), la curva es muy parecida a </a:t>
            </a:r>
            <a:r>
              <a:rPr lang="es-ES" dirty="0" smtClean="0"/>
              <a:t>la anterior </a:t>
            </a:r>
            <a:r>
              <a:rPr lang="es-ES" dirty="0"/>
              <a:t>pero con un aumento progresivo de volumen </a:t>
            </a:r>
            <a:r>
              <a:rPr lang="es-ES" dirty="0" smtClean="0"/>
              <a:t>e intensidad </a:t>
            </a:r>
            <a:r>
              <a:rPr lang="es-ES" dirty="0"/>
              <a:t>en cada ondulación. Normalmente se empieza </a:t>
            </a:r>
            <a:r>
              <a:rPr lang="es-ES" dirty="0" smtClean="0"/>
              <a:t>a entrenar </a:t>
            </a:r>
            <a:r>
              <a:rPr lang="es-ES" dirty="0"/>
              <a:t>en julio o agosto. </a:t>
            </a:r>
            <a:endParaRPr lang="es-ES" dirty="0" smtClean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Ejemplo 3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15637"/>
            <a:ext cx="4608512" cy="284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alibri" panose="020F0502020204030204" pitchFamily="34" charset="0"/>
              </a:rPr>
              <a:t>Métodos de entrenamiento de resistencia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Fraccionado</a:t>
            </a:r>
          </a:p>
          <a:p>
            <a:pPr marL="109728" indent="0">
              <a:buNone/>
            </a:pPr>
            <a:endParaRPr lang="es-ES_tradnl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</a:t>
            </a:r>
            <a:r>
              <a:rPr lang="es-ES_tradnl" dirty="0" err="1" smtClean="0">
                <a:latin typeface="Calibri" panose="020F0502020204030204" pitchFamily="34" charset="0"/>
              </a:rPr>
              <a:t>Interválico</a:t>
            </a:r>
            <a:r>
              <a:rPr lang="es-ES_tradnl" dirty="0" smtClean="0">
                <a:latin typeface="Calibri" panose="020F0502020204030204" pitchFamily="34" charset="0"/>
              </a:rPr>
              <a:t> extensivo medio y largo</a:t>
            </a:r>
          </a:p>
          <a:p>
            <a:pPr>
              <a:buNone/>
            </a:pPr>
            <a:r>
              <a:rPr lang="es-ES_tradnl" dirty="0" err="1" smtClean="0">
                <a:latin typeface="Calibri" panose="020F0502020204030204" pitchFamily="34" charset="0"/>
              </a:rPr>
              <a:t>Ej</a:t>
            </a:r>
            <a:r>
              <a:rPr lang="es-ES_tradnl" dirty="0" smtClean="0">
                <a:latin typeface="Calibri" panose="020F0502020204030204" pitchFamily="34" charset="0"/>
              </a:rPr>
              <a:t> I: VT2 ; FC: 85-90% </a:t>
            </a:r>
            <a:r>
              <a:rPr lang="es-ES_tradnl" dirty="0" err="1" smtClean="0">
                <a:latin typeface="Calibri" panose="020F0502020204030204" pitchFamily="34" charset="0"/>
              </a:rPr>
              <a:t>FcMáx</a:t>
            </a:r>
            <a:r>
              <a:rPr lang="es-ES_tradnl" dirty="0" smtClean="0">
                <a:latin typeface="Calibri" panose="020F0502020204030204" pitchFamily="34" charset="0"/>
              </a:rPr>
              <a:t> V: (duración de cada 	intervalo) 2 a 10-15’ r’= 1-3’</a:t>
            </a:r>
          </a:p>
          <a:p>
            <a:pPr>
              <a:buNone/>
            </a:pPr>
            <a:endParaRPr lang="es-ES_tradnl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</a:t>
            </a:r>
            <a:r>
              <a:rPr lang="es-ES_tradnl" dirty="0" err="1" smtClean="0">
                <a:latin typeface="Calibri" panose="020F0502020204030204" pitchFamily="34" charset="0"/>
              </a:rPr>
              <a:t>Interválico</a:t>
            </a:r>
            <a:r>
              <a:rPr lang="es-ES_tradnl" dirty="0" smtClean="0">
                <a:latin typeface="Calibri" panose="020F0502020204030204" pitchFamily="34" charset="0"/>
              </a:rPr>
              <a:t> intensivo corto</a:t>
            </a:r>
          </a:p>
          <a:p>
            <a:pPr>
              <a:buNone/>
            </a:pPr>
            <a:r>
              <a:rPr lang="es-ES_tradnl" dirty="0" err="1" smtClean="0">
                <a:latin typeface="Calibri" panose="020F0502020204030204" pitchFamily="34" charset="0"/>
              </a:rPr>
              <a:t>Ej</a:t>
            </a:r>
            <a:r>
              <a:rPr lang="es-ES_tradnl" dirty="0" smtClean="0">
                <a:latin typeface="Calibri" panose="020F0502020204030204" pitchFamily="34" charset="0"/>
              </a:rPr>
              <a:t> I: 90-95%  V: reps 15 a 45” ; 1 a 3 series x 10-12 	repeticiones totales  r’= 1-2’ R’= 3-5’ </a:t>
            </a:r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Calibri" panose="020F0502020204030204" pitchFamily="34" charset="0"/>
              </a:rPr>
              <a:t>Trabajo escrito</a:t>
            </a:r>
            <a:r>
              <a:rPr lang="es-ES" b="1" dirty="0">
                <a:latin typeface="Calibri" panose="020F0502020204030204" pitchFamily="34" charset="0"/>
              </a:rPr>
              <a:t> “Elaboro, pongo en práctica y evalúo un plan personal de mejora de la condición física para la salud.”</a:t>
            </a:r>
            <a:endParaRPr lang="es-ES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Sabemos: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b="1" dirty="0">
                <a:latin typeface="Calibri" panose="020F0502020204030204" pitchFamily="34" charset="0"/>
              </a:rPr>
              <a:t>Evaluarnos.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b="1" dirty="0">
                <a:latin typeface="Calibri" panose="020F0502020204030204" pitchFamily="34" charset="0"/>
              </a:rPr>
              <a:t>Los tres tipos de </a:t>
            </a:r>
            <a:r>
              <a:rPr lang="es-ES" b="1" dirty="0" smtClean="0">
                <a:latin typeface="Calibri" panose="020F0502020204030204" pitchFamily="34" charset="0"/>
              </a:rPr>
              <a:t>cualidades físicas.</a:t>
            </a:r>
            <a:endParaRPr lang="es-ES" dirty="0">
              <a:latin typeface="Calibri" panose="020F0502020204030204" pitchFamily="34" charset="0"/>
            </a:endParaRPr>
          </a:p>
          <a:p>
            <a:pPr lvl="1"/>
            <a:r>
              <a:rPr lang="es-ES" b="1" dirty="0">
                <a:latin typeface="Calibri" panose="020F0502020204030204" pitchFamily="34" charset="0"/>
              </a:rPr>
              <a:t>Sistemas de desarrollo</a:t>
            </a:r>
            <a:r>
              <a:rPr lang="es-ES" b="1" dirty="0" smtClean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s-ES" b="1" dirty="0" smtClean="0">
                <a:latin typeface="Calibri" panose="020F0502020204030204" pitchFamily="34" charset="0"/>
              </a:rPr>
              <a:t>Principios del entrenamiento.</a:t>
            </a:r>
            <a:endParaRPr lang="es-ES" dirty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Evaluación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Elaboración y realización de un plan personal de entrenamiento de la condición física, atendiendo a la dinámica adecuada de las cargas y a la utilización de los sistemas de desarrollo de la condición física más adecuados, a los objetivos y recursos disponibles. </a:t>
            </a:r>
            <a:endParaRPr lang="es-ES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Mantenimiento de la condición física y prolongación del plan durante todo el curso siguiéndolo fuera de las horas lectivas.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</a:rPr>
              <a:t>Evaluación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72725"/>
              </p:ext>
            </p:extLst>
          </p:nvPr>
        </p:nvGraphicFramePr>
        <p:xfrm>
          <a:off x="2195736" y="548680"/>
          <a:ext cx="4572884" cy="589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126"/>
                <a:gridCol w="2016111"/>
                <a:gridCol w="1524647"/>
              </a:tblGrid>
              <a:tr h="7363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MICROCICLO DE ENTRENAMIENTO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Del ____________ al 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Lunes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Martes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Miércoles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Jueves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Viernes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Sábado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Volumen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Intensidad</a:t>
                      </a:r>
                      <a:endParaRPr lang="es-ES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73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Domingo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</a:rPr>
                        <a:t>Cualidad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 dirty="0">
                          <a:effectLst/>
                        </a:rPr>
                        <a:t>Volumen</a:t>
                      </a:r>
                      <a:endParaRPr lang="es-ES" sz="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sng" dirty="0">
                          <a:effectLst/>
                        </a:rPr>
                        <a:t>Intensidad</a:t>
                      </a:r>
                      <a:endParaRPr lang="es-ES" sz="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u="none" strike="noStrike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2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13" y="1481138"/>
            <a:ext cx="5568974" cy="490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79848" y="1430687"/>
          <a:ext cx="7384303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695"/>
                <a:gridCol w="86894"/>
                <a:gridCol w="654695"/>
                <a:gridCol w="484740"/>
                <a:gridCol w="486219"/>
                <a:gridCol w="490651"/>
                <a:gridCol w="490651"/>
                <a:gridCol w="486219"/>
                <a:gridCol w="486219"/>
                <a:gridCol w="486219"/>
                <a:gridCol w="486219"/>
                <a:gridCol w="86894"/>
                <a:gridCol w="506909"/>
                <a:gridCol w="512820"/>
                <a:gridCol w="512820"/>
                <a:gridCol w="471439"/>
              </a:tblGrid>
              <a:tr h="188582">
                <a:tc rowSpan="1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TIEMPO SEMANAL (HORAS)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vert="vert270"/>
                </a:tc>
                <a:tc rowSpan="1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06:30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06:00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05:30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05:00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04:30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04:00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03:30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03:00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02:30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02:00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01:30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01:00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SEMANAS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FECHAS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Nº SESIONES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188582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ACTIVIDADES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Mesociclo 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Mesociclo 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Mesociclo 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4" y="1715547"/>
            <a:ext cx="6980952" cy="40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alibri" panose="020F0502020204030204" pitchFamily="34" charset="0"/>
              </a:rPr>
              <a:t>Métodos de entrenamiento de resistencia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_tradnl" dirty="0"/>
          </a:p>
          <a:p>
            <a:endParaRPr lang="es-ES_tradnl" dirty="0" smtClean="0">
              <a:latin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</a:rPr>
              <a:t>Fraccionado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Repeticiones largas medias y cortas</a:t>
            </a:r>
          </a:p>
          <a:p>
            <a:pPr>
              <a:buNone/>
            </a:pPr>
            <a:r>
              <a:rPr lang="es-ES_tradnl" dirty="0" err="1" smtClean="0">
                <a:latin typeface="Calibri" panose="020F0502020204030204" pitchFamily="34" charset="0"/>
              </a:rPr>
              <a:t>Ej</a:t>
            </a:r>
            <a:r>
              <a:rPr lang="es-ES_tradnl" dirty="0" smtClean="0">
                <a:latin typeface="Calibri" panose="020F0502020204030204" pitchFamily="34" charset="0"/>
              </a:rPr>
              <a:t> I: 90-95% de la marca en la distancia de las 	repeticiones V: 40” a 1’ R’= 8-10</a:t>
            </a:r>
            <a:r>
              <a:rPr lang="es-ES_tradnl" dirty="0" smtClean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5401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Tipos de fuerza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Calibri" panose="020F0502020204030204" pitchFamily="34" charset="0"/>
              </a:rPr>
              <a:t>Fuerza máxima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Capacidad de generar toda la fuerza posible.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¿ Se da en el deporte? 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     Sólo halterofilia, judo…</a:t>
            </a:r>
          </a:p>
          <a:p>
            <a:pPr>
              <a:buNone/>
            </a:pPr>
            <a:endParaRPr lang="es-ES_tradnl" dirty="0" smtClean="0">
              <a:latin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</a:rPr>
              <a:t>Fuerza explosiva o potencia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Generar fuerza a alta velocidad.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¿ Se da en el deporte? 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Constantemente…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7" name="6 Imagen" descr="halterof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00042"/>
            <a:ext cx="1382671" cy="1714512"/>
          </a:xfrm>
          <a:prstGeom prst="rect">
            <a:avLst/>
          </a:prstGeom>
        </p:spPr>
      </p:pic>
      <p:pic>
        <p:nvPicPr>
          <p:cNvPr id="9" name="8 Imagen" descr="ronaldo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429132"/>
            <a:ext cx="2314294" cy="1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Tipos de fuerza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Fuerza resistencia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 Capacidad de generar fuerza el mayor tiempo posible.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¿ Se da en el deporte?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Remeros, maratonianos….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24200"/>
            <a:ext cx="2400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Entrenamiento de fuerza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Cargas máximas: Mover el máximo peso posible con amplia recuperación (pesas)</a:t>
            </a:r>
          </a:p>
          <a:p>
            <a:endParaRPr lang="es-ES_tradnl" dirty="0" smtClean="0">
              <a:latin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</a:rPr>
              <a:t>Cargas no máximas: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Hipertrofia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Máxima velocidad (</a:t>
            </a:r>
            <a:r>
              <a:rPr lang="es-ES_tradnl" dirty="0" err="1" smtClean="0">
                <a:latin typeface="Calibri" panose="020F0502020204030204" pitchFamily="34" charset="0"/>
              </a:rPr>
              <a:t>Fza</a:t>
            </a:r>
            <a:r>
              <a:rPr lang="es-ES_tradnl" dirty="0" smtClean="0">
                <a:latin typeface="Calibri" panose="020F0502020204030204" pitchFamily="34" charset="0"/>
              </a:rPr>
              <a:t> explosiva o Potencia): </a:t>
            </a:r>
            <a:r>
              <a:rPr lang="es-ES_tradnl" dirty="0" err="1" smtClean="0">
                <a:latin typeface="Calibri" panose="020F0502020204030204" pitchFamily="34" charset="0"/>
              </a:rPr>
              <a:t>multilanzamientos</a:t>
            </a:r>
            <a:r>
              <a:rPr lang="es-ES_tradnl" dirty="0" smtClean="0">
                <a:latin typeface="Calibri" panose="020F0502020204030204" pitchFamily="34" charset="0"/>
              </a:rPr>
              <a:t>, </a:t>
            </a:r>
            <a:r>
              <a:rPr lang="es-ES_tradnl" dirty="0" err="1" smtClean="0">
                <a:latin typeface="Calibri" panose="020F0502020204030204" pitchFamily="34" charset="0"/>
              </a:rPr>
              <a:t>multisalto</a:t>
            </a:r>
            <a:r>
              <a:rPr lang="es-ES_tradnl" dirty="0" smtClean="0">
                <a:latin typeface="Calibri" panose="020F0502020204030204" pitchFamily="34" charset="0"/>
              </a:rPr>
              <a:t>, </a:t>
            </a:r>
            <a:r>
              <a:rPr lang="es-ES_tradnl" dirty="0" err="1" smtClean="0">
                <a:latin typeface="Calibri" panose="020F0502020204030204" pitchFamily="34" charset="0"/>
              </a:rPr>
              <a:t>pliometría</a:t>
            </a:r>
            <a:r>
              <a:rPr lang="es-ES_tradnl" dirty="0" smtClean="0">
                <a:latin typeface="Calibri" panose="020F0502020204030204" pitchFamily="34" charset="0"/>
              </a:rPr>
              <a:t>, gradas…</a:t>
            </a:r>
          </a:p>
          <a:p>
            <a:pPr>
              <a:buNone/>
            </a:pPr>
            <a:r>
              <a:rPr lang="es-ES_tradnl" dirty="0" smtClean="0">
                <a:latin typeface="Calibri" panose="020F0502020204030204" pitchFamily="34" charset="0"/>
              </a:rPr>
              <a:t>	- Hasta la fatiga (</a:t>
            </a:r>
            <a:r>
              <a:rPr lang="es-ES_tradnl" dirty="0" err="1" smtClean="0">
                <a:latin typeface="Calibri" panose="020F0502020204030204" pitchFamily="34" charset="0"/>
              </a:rPr>
              <a:t>Fza</a:t>
            </a:r>
            <a:r>
              <a:rPr lang="es-ES_tradnl" dirty="0" smtClean="0">
                <a:latin typeface="Calibri" panose="020F0502020204030204" pitchFamily="34" charset="0"/>
              </a:rPr>
              <a:t> resistencia): circuitos,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35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1107</TotalTime>
  <Words>1819</Words>
  <Application>Microsoft Office PowerPoint</Application>
  <PresentationFormat>Presentación en pantalla (4:3)</PresentationFormat>
  <Paragraphs>594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Concurrencia</vt:lpstr>
      <vt:lpstr>Resumen sistemas de entrenamiento</vt:lpstr>
      <vt:lpstr>1. Cualidades Físicas</vt:lpstr>
      <vt:lpstr>Tipos de resistencia</vt:lpstr>
      <vt:lpstr>Métodos de entrenamiento de resistencia</vt:lpstr>
      <vt:lpstr>Métodos de entrenamiento de resistencia</vt:lpstr>
      <vt:lpstr>Métodos de entrenamiento de resistencia</vt:lpstr>
      <vt:lpstr>Tipos de fuerza</vt:lpstr>
      <vt:lpstr>Tipos de fuerza</vt:lpstr>
      <vt:lpstr>Entrenamiento de fuerza</vt:lpstr>
      <vt:lpstr>Tipos de velocidad</vt:lpstr>
      <vt:lpstr>Entrenamiento de velocidad</vt:lpstr>
      <vt:lpstr>Entrenamiento de velocidad</vt:lpstr>
      <vt:lpstr>Entrenamiento de velocidad</vt:lpstr>
      <vt:lpstr>Medios resistidos</vt:lpstr>
      <vt:lpstr>Entrenabilidad y principios del entrenamiento</vt:lpstr>
      <vt:lpstr>Entrenabilidad</vt:lpstr>
      <vt:lpstr>¿Qué es estar en forma?</vt:lpstr>
      <vt:lpstr>¿Qué es estar en forma?</vt:lpstr>
      <vt:lpstr>Umbral de movilización</vt:lpstr>
      <vt:lpstr> UMBRAL DE MOVILIZACIÓN </vt:lpstr>
      <vt:lpstr>Umbral de movilización</vt:lpstr>
      <vt:lpstr>PRINCIPIOS DEL ENTRENAMIENTO DEPORTIVO</vt:lpstr>
      <vt:lpstr>1. ADAPTACIÓN</vt:lpstr>
      <vt:lpstr>1. ADAPTACION</vt:lpstr>
      <vt:lpstr>Metabolismo Aeróbico: </vt:lpstr>
      <vt:lpstr>2. ESTÍMULO EFICAZ</vt:lpstr>
      <vt:lpstr>3. GRADUALIDAD</vt:lpstr>
      <vt:lpstr>3. GRADUALIDAD</vt:lpstr>
      <vt:lpstr>4. CONTINUIDAD y REVERSIBILIDAD</vt:lpstr>
      <vt:lpstr>5. VARIEDAD</vt:lpstr>
      <vt:lpstr>6. INDIVIDUALIZACION</vt:lpstr>
      <vt:lpstr>7. MULTILATERALIDAD</vt:lpstr>
      <vt:lpstr>8. ESPECIFICIDAD</vt:lpstr>
      <vt:lpstr>9. REGENERACIÓN PERIÓDICA</vt:lpstr>
      <vt:lpstr>9. REGENERACION PERIODICA</vt:lpstr>
      <vt:lpstr>Periodización Elaboración de un plan de entrenamiento</vt:lpstr>
      <vt:lpstr>Periodización</vt:lpstr>
      <vt:lpstr>Periodización</vt:lpstr>
      <vt:lpstr>Periodización</vt:lpstr>
      <vt:lpstr>Periodización</vt:lpstr>
      <vt:lpstr>Periodización</vt:lpstr>
      <vt:lpstr>Periodización</vt:lpstr>
      <vt:lpstr>Periodización</vt:lpstr>
      <vt:lpstr>Periodización</vt:lpstr>
      <vt:lpstr>Pasos a seguir para periodizar</vt:lpstr>
      <vt:lpstr>Ejemplo 1</vt:lpstr>
      <vt:lpstr>Presentación de PowerPoint</vt:lpstr>
      <vt:lpstr>Ejemplo 2</vt:lpstr>
      <vt:lpstr>Ejemplo 3</vt:lpstr>
      <vt:lpstr>Evaluación</vt:lpstr>
      <vt:lpstr>Evaluación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de Bachillerato </dc:title>
  <dc:creator>chuscam</dc:creator>
  <cp:lastModifiedBy>Jesus Campos</cp:lastModifiedBy>
  <cp:revision>29</cp:revision>
  <dcterms:created xsi:type="dcterms:W3CDTF">2014-07-12T13:52:04Z</dcterms:created>
  <dcterms:modified xsi:type="dcterms:W3CDTF">2015-01-26T14:41:13Z</dcterms:modified>
</cp:coreProperties>
</file>