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43"/>
  </p:notesMasterIdLst>
  <p:sldIdLst>
    <p:sldId id="256" r:id="rId2"/>
    <p:sldId id="257" r:id="rId3"/>
    <p:sldId id="271" r:id="rId4"/>
    <p:sldId id="259" r:id="rId5"/>
    <p:sldId id="260" r:id="rId6"/>
    <p:sldId id="261" r:id="rId7"/>
    <p:sldId id="263" r:id="rId8"/>
    <p:sldId id="265" r:id="rId9"/>
    <p:sldId id="273" r:id="rId10"/>
    <p:sldId id="274" r:id="rId11"/>
    <p:sldId id="275" r:id="rId12"/>
    <p:sldId id="266" r:id="rId13"/>
    <p:sldId id="277" r:id="rId14"/>
    <p:sldId id="278" r:id="rId15"/>
    <p:sldId id="282" r:id="rId16"/>
    <p:sldId id="276" r:id="rId17"/>
    <p:sldId id="267" r:id="rId18"/>
    <p:sldId id="268" r:id="rId19"/>
    <p:sldId id="269" r:id="rId20"/>
    <p:sldId id="279" r:id="rId21"/>
    <p:sldId id="280" r:id="rId22"/>
    <p:sldId id="283" r:id="rId23"/>
    <p:sldId id="293" r:id="rId24"/>
    <p:sldId id="294" r:id="rId25"/>
    <p:sldId id="295" r:id="rId26"/>
    <p:sldId id="290" r:id="rId27"/>
    <p:sldId id="291" r:id="rId28"/>
    <p:sldId id="292" r:id="rId29"/>
    <p:sldId id="296" r:id="rId30"/>
    <p:sldId id="297" r:id="rId31"/>
    <p:sldId id="298" r:id="rId32"/>
    <p:sldId id="270" r:id="rId33"/>
    <p:sldId id="281" r:id="rId34"/>
    <p:sldId id="286" r:id="rId35"/>
    <p:sldId id="284" r:id="rId36"/>
    <p:sldId id="285" r:id="rId37"/>
    <p:sldId id="288" r:id="rId38"/>
    <p:sldId id="289" r:id="rId39"/>
    <p:sldId id="287" r:id="rId40"/>
    <p:sldId id="264" r:id="rId41"/>
    <p:sldId id="262"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3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19" autoAdjust="0"/>
    <p:restoredTop sz="94660"/>
  </p:normalViewPr>
  <p:slideViewPr>
    <p:cSldViewPr snapToGrid="0">
      <p:cViewPr varScale="1">
        <p:scale>
          <a:sx n="118" d="100"/>
          <a:sy n="118" d="100"/>
        </p:scale>
        <p:origin x="1152" y="96"/>
      </p:cViewPr>
      <p:guideLst/>
    </p:cSldViewPr>
  </p:slideViewPr>
  <p:notesTextViewPr>
    <p:cViewPr>
      <p:scale>
        <a:sx n="1" d="1"/>
        <a:sy n="1" d="1"/>
      </p:scale>
      <p:origin x="0" y="0"/>
    </p:cViewPr>
  </p:notesTextViewPr>
  <p:notesViewPr>
    <p:cSldViewPr snapToGrid="0">
      <p:cViewPr varScale="1">
        <p:scale>
          <a:sx n="89" d="100"/>
          <a:sy n="89" d="100"/>
        </p:scale>
        <p:origin x="3798" y="-16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C7568-AD57-4CB0-88E1-705BF461E233}" type="datetimeFigureOut">
              <a:rPr lang="es-ES" smtClean="0"/>
              <a:t>17/05/2015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E7105-DF4C-4B05-B7C6-F590FEE37D00}" type="slidenum">
              <a:rPr lang="es-ES" smtClean="0"/>
              <a:t>‹Nº›</a:t>
            </a:fld>
            <a:endParaRPr lang="es-ES"/>
          </a:p>
        </p:txBody>
      </p:sp>
    </p:spTree>
    <p:extLst>
      <p:ext uri="{BB962C8B-B14F-4D97-AF65-F5344CB8AC3E}">
        <p14:creationId xmlns:p14="http://schemas.microsoft.com/office/powerpoint/2010/main" val="324602059"/>
      </p:ext>
    </p:extLst>
  </p:cSld>
  <p:clrMap bg1="lt1" tx1="dk1" bg2="lt2" tx2="dk2" accent1="accent1" accent2="accent2" accent3="accent3" accent4="accent4" accent5="accent5" accent6="accent6" hlink="hlink" folHlink="folHlink"/>
  <p:notes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1</a:t>
            </a:fld>
            <a:endParaRPr lang="es-ES"/>
          </a:p>
        </p:txBody>
      </p:sp>
    </p:spTree>
    <p:extLst>
      <p:ext uri="{BB962C8B-B14F-4D97-AF65-F5344CB8AC3E}">
        <p14:creationId xmlns:p14="http://schemas.microsoft.com/office/powerpoint/2010/main" val="71813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Le Rouge</a:t>
            </a:r>
            <a:r>
              <a:rPr lang="es-ES" baseline="0" dirty="0" smtClean="0"/>
              <a:t> et Le </a:t>
            </a:r>
            <a:r>
              <a:rPr lang="es-ES" baseline="0" dirty="0" err="1" smtClean="0"/>
              <a:t>Noir</a:t>
            </a:r>
            <a:r>
              <a:rPr lang="es-ES" baseline="0" dirty="0" smtClean="0"/>
              <a:t>, es una obra de las más conocidas de </a:t>
            </a:r>
            <a:r>
              <a:rPr lang="es-ES" baseline="0" dirty="0" err="1" smtClean="0"/>
              <a:t>Stendhal</a:t>
            </a:r>
            <a:r>
              <a:rPr lang="es-ES" baseline="0" dirty="0" smtClean="0"/>
              <a:t>. La novela, publicada a mediados de noviembre de 1830, narra la historial de </a:t>
            </a:r>
            <a:r>
              <a:rPr lang="es-ES" baseline="0" dirty="0" err="1" smtClean="0"/>
              <a:t>Julien</a:t>
            </a:r>
            <a:r>
              <a:rPr lang="es-ES" baseline="0" dirty="0" smtClean="0"/>
              <a:t>, que intentará a pesar de su pobreza natal, ascender en una sociedad que no se lo pondrá fácil. Y para realizar esta ascensión, </a:t>
            </a:r>
            <a:r>
              <a:rPr lang="es-ES" baseline="0" dirty="0" err="1" smtClean="0"/>
              <a:t>Julien</a:t>
            </a:r>
            <a:r>
              <a:rPr lang="es-ES" baseline="0" dirty="0" smtClean="0"/>
              <a:t> utilizará la Biblia, cuya lectura será la única manera de poder crecer en la sociedad francesa del siglo XIX, e introducirse en la realidad, al igual que otros personajes como lo son La Regenta(Místicos) o Madame </a:t>
            </a:r>
            <a:r>
              <a:rPr lang="es-ES" baseline="0" dirty="0" err="1" smtClean="0"/>
              <a:t>Bovary</a:t>
            </a:r>
            <a:r>
              <a:rPr lang="es-ES" baseline="0" dirty="0" smtClean="0"/>
              <a:t> (El Quijote, novela rosa). La novela es una novela psicológica, que </a:t>
            </a:r>
            <a:r>
              <a:rPr lang="es-ES" sz="1200" kern="1200" dirty="0" smtClean="0">
                <a:solidFill>
                  <a:schemeClr val="tx1"/>
                </a:solidFill>
                <a:effectLst/>
                <a:latin typeface="+mn-lt"/>
                <a:ea typeface="+mn-ea"/>
                <a:cs typeface="+mn-cs"/>
              </a:rPr>
              <a:t>influyó a muchos escritores del Realismo, en particular a Tolstoi, y en el siglo XX a André </a:t>
            </a:r>
            <a:r>
              <a:rPr lang="es-ES" sz="1200" kern="1200" dirty="0" err="1" smtClean="0">
                <a:solidFill>
                  <a:schemeClr val="tx1"/>
                </a:solidFill>
                <a:effectLst/>
                <a:latin typeface="+mn-lt"/>
                <a:ea typeface="+mn-ea"/>
                <a:cs typeface="+mn-cs"/>
              </a:rPr>
              <a:t>Gide</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El nombre de la novela se debe al</a:t>
            </a:r>
            <a:r>
              <a:rPr lang="es-ES" sz="1200" kern="1200" baseline="0" dirty="0" smtClean="0">
                <a:solidFill>
                  <a:schemeClr val="tx1"/>
                </a:solidFill>
                <a:effectLst/>
                <a:latin typeface="+mn-lt"/>
                <a:ea typeface="+mn-ea"/>
                <a:cs typeface="+mn-cs"/>
              </a:rPr>
              <a:t> color de los uniformes del ejército de Napoleón(rojo), y de las vestimentas de los sacerdotes(negro)-Afán por los detalles exactos.</a:t>
            </a:r>
          </a:p>
          <a:p>
            <a:r>
              <a:rPr lang="es-ES" sz="1200" kern="1200" baseline="0" dirty="0" err="1" smtClean="0">
                <a:solidFill>
                  <a:schemeClr val="tx1"/>
                </a:solidFill>
                <a:effectLst/>
                <a:latin typeface="+mn-lt"/>
                <a:ea typeface="+mn-ea"/>
                <a:cs typeface="+mn-cs"/>
              </a:rPr>
              <a:t>Julien</a:t>
            </a:r>
            <a:r>
              <a:rPr lang="es-ES" sz="1200" kern="1200" baseline="0" dirty="0" smtClean="0">
                <a:solidFill>
                  <a:schemeClr val="tx1"/>
                </a:solidFill>
                <a:effectLst/>
                <a:latin typeface="+mn-lt"/>
                <a:ea typeface="+mn-ea"/>
                <a:cs typeface="+mn-cs"/>
              </a:rPr>
              <a:t> no quiere trabajar en el campo, así que le ofrecen ser tutor. Se enamora de una hija, pero su clase social se convierte en un obstáculo para su amor. También deja embarazada a Mathilde de la </a:t>
            </a:r>
            <a:r>
              <a:rPr lang="es-ES" sz="1200" kern="1200" baseline="0" dirty="0" err="1" smtClean="0">
                <a:solidFill>
                  <a:schemeClr val="tx1"/>
                </a:solidFill>
                <a:effectLst/>
                <a:latin typeface="+mn-lt"/>
                <a:ea typeface="+mn-ea"/>
                <a:cs typeface="+mn-cs"/>
              </a:rPr>
              <a:t>Nole</a:t>
            </a:r>
            <a:r>
              <a:rPr lang="es-ES" sz="1200" kern="1200" baseline="0" dirty="0" smtClean="0">
                <a:solidFill>
                  <a:schemeClr val="tx1"/>
                </a:solidFill>
                <a:effectLst/>
                <a:latin typeface="+mn-lt"/>
                <a:ea typeface="+mn-ea"/>
                <a:cs typeface="+mn-cs"/>
              </a:rPr>
              <a:t>, otro personaje. Y será ajusticiado. </a:t>
            </a:r>
          </a:p>
          <a:p>
            <a:r>
              <a:rPr lang="es-ES" sz="1200" kern="1200" baseline="0" dirty="0" smtClean="0">
                <a:solidFill>
                  <a:schemeClr val="tx1"/>
                </a:solidFill>
                <a:effectLst/>
                <a:latin typeface="+mn-lt"/>
                <a:ea typeface="+mn-ea"/>
                <a:cs typeface="+mn-cs"/>
              </a:rPr>
              <a:t>Los capítulos del libro empiezan con frases que parecen históricas.</a:t>
            </a:r>
          </a:p>
          <a:p>
            <a:r>
              <a:rPr lang="es-ES" dirty="0" smtClean="0"/>
              <a:t>La mayoría de los capítulos comienza con epígrafes que parecen ser citas de literatura, poesía, o frases pronunciadas por personajes históricos notables. Los </a:t>
            </a:r>
            <a:r>
              <a:rPr lang="es-ES" dirty="0" err="1" smtClean="0"/>
              <a:t>ultimos</a:t>
            </a:r>
            <a:r>
              <a:rPr lang="es-ES" dirty="0" smtClean="0"/>
              <a:t> no tenían ni título ni epigrafía. Las epigrafías a veces las inventaba él y las atribuía a otros autores.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Hipocresía.</a:t>
            </a:r>
          </a:p>
          <a:p>
            <a:endParaRPr lang="es-ES" dirty="0"/>
          </a:p>
        </p:txBody>
      </p:sp>
      <p:sp>
        <p:nvSpPr>
          <p:cNvPr id="4" name="3 Marcador de número de diapositiva"/>
          <p:cNvSpPr>
            <a:spLocks noGrp="1"/>
          </p:cNvSpPr>
          <p:nvPr>
            <p:ph type="sldNum" sz="quarter" idx="10"/>
          </p:nvPr>
        </p:nvSpPr>
        <p:spPr/>
        <p:txBody>
          <a:bodyPr/>
          <a:lstStyle/>
          <a:p>
            <a:fld id="{C3FE26E4-1051-4CD1-B365-A5F7971388E3}" type="slidenum">
              <a:rPr lang="es-ES" smtClean="0"/>
              <a:t>10</a:t>
            </a:fld>
            <a:endParaRPr lang="es-ES"/>
          </a:p>
        </p:txBody>
      </p:sp>
    </p:spTree>
    <p:extLst>
      <p:ext uri="{BB962C8B-B14F-4D97-AF65-F5344CB8AC3E}">
        <p14:creationId xmlns:p14="http://schemas.microsoft.com/office/powerpoint/2010/main" val="161343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-Autor que influye</a:t>
            </a:r>
            <a:r>
              <a:rPr lang="es-ES" baseline="0" dirty="0" smtClean="0"/>
              <a:t> en otros como Galdós, o Clarín.</a:t>
            </a:r>
          </a:p>
          <a:p>
            <a:r>
              <a:rPr lang="es-ES" baseline="0" dirty="0" smtClean="0"/>
              <a:t>-En sus obras crea un mundo novelístico por el que se pasean los personajes que reaparecen entre las novelas.(=Galdós)Este mundo hace que sus novelas sean más reales, tengan más verosimilitud.</a:t>
            </a:r>
          </a:p>
          <a:p>
            <a:r>
              <a:rPr lang="es-ES" baseline="0" dirty="0" smtClean="0"/>
              <a:t>-Su gran obra es la </a:t>
            </a:r>
            <a:r>
              <a:rPr lang="es-ES" u="sng" baseline="0" dirty="0" err="1" smtClean="0"/>
              <a:t>Comédie</a:t>
            </a:r>
            <a:r>
              <a:rPr lang="es-ES" u="sng" baseline="0" dirty="0" smtClean="0"/>
              <a:t> </a:t>
            </a:r>
            <a:r>
              <a:rPr lang="es-ES" u="sng" baseline="0" dirty="0" err="1" smtClean="0"/>
              <a:t>humaine</a:t>
            </a:r>
            <a:r>
              <a:rPr lang="es-ES" baseline="0" dirty="0" smtClean="0"/>
              <a:t>, (un proyecto de 137 novelas pero que dejó en 24), que recogía el resto de sus obras, tales que </a:t>
            </a:r>
            <a:r>
              <a:rPr lang="es-ES" sz="1200" u="sng" dirty="0" err="1" smtClean="0"/>
              <a:t>Éugénie</a:t>
            </a:r>
            <a:r>
              <a:rPr lang="es-ES" sz="1200" u="sng" dirty="0" smtClean="0"/>
              <a:t> de </a:t>
            </a:r>
            <a:r>
              <a:rPr lang="es-ES" sz="1200" u="sng" dirty="0" err="1" smtClean="0"/>
              <a:t>Gradnet</a:t>
            </a:r>
            <a:r>
              <a:rPr lang="es-ES" sz="1200" u="sng" dirty="0" smtClean="0"/>
              <a:t>(</a:t>
            </a:r>
            <a:r>
              <a:rPr lang="es-ES" sz="1200" u="none" dirty="0" smtClean="0"/>
              <a:t>1833</a:t>
            </a:r>
            <a:r>
              <a:rPr lang="es-ES" sz="1200" u="sng" dirty="0" smtClean="0"/>
              <a:t>)</a:t>
            </a:r>
            <a:r>
              <a:rPr lang="es-ES" sz="1200" dirty="0" smtClean="0"/>
              <a:t>, </a:t>
            </a:r>
            <a:r>
              <a:rPr lang="es-ES" sz="1200" u="sng" dirty="0" smtClean="0"/>
              <a:t>Le </a:t>
            </a:r>
            <a:r>
              <a:rPr lang="es-ES" sz="1200" u="sng" dirty="0" err="1" smtClean="0"/>
              <a:t>Père</a:t>
            </a:r>
            <a:r>
              <a:rPr lang="es-ES" sz="1200" u="sng" dirty="0" smtClean="0"/>
              <a:t> </a:t>
            </a:r>
            <a:r>
              <a:rPr lang="es-ES" sz="1200" u="sng" dirty="0" err="1" smtClean="0"/>
              <a:t>Goriot</a:t>
            </a:r>
            <a:r>
              <a:rPr lang="es-ES" sz="1200" u="sng" dirty="0" smtClean="0"/>
              <a:t>(</a:t>
            </a:r>
            <a:r>
              <a:rPr lang="es-ES" sz="1200" u="none" dirty="0" smtClean="0"/>
              <a:t>1835</a:t>
            </a:r>
            <a:r>
              <a:rPr lang="es-ES" sz="1200" u="sng" dirty="0" smtClean="0"/>
              <a:t>)</a:t>
            </a:r>
            <a:r>
              <a:rPr lang="es-ES" sz="1200" dirty="0" smtClean="0"/>
              <a:t>.</a:t>
            </a:r>
          </a:p>
          <a:p>
            <a:r>
              <a:rPr lang="es-ES" baseline="0" dirty="0" smtClean="0"/>
              <a:t>Sus ideas conservadoras: aportaciones burguesas, admiración ante el mundo industrial... Pero esa mentalidad sirve para distanciarle de la burguesía ya dominante, dejándole ser más frío y radical. En consecuencia, el resultado narrativo es progresista.</a:t>
            </a:r>
          </a:p>
          <a:p>
            <a:r>
              <a:rPr lang="es-ES" baseline="0" dirty="0" smtClean="0"/>
              <a:t>-Le aporta más importancia a lo individual y a lo social que a lo psicológico.</a:t>
            </a:r>
          </a:p>
          <a:p>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C3FE26E4-1051-4CD1-B365-A5F7971388E3}" type="slidenum">
              <a:rPr lang="es-ES" smtClean="0"/>
              <a:t>11</a:t>
            </a:fld>
            <a:endParaRPr lang="es-ES"/>
          </a:p>
        </p:txBody>
      </p:sp>
    </p:spTree>
    <p:extLst>
      <p:ext uri="{BB962C8B-B14F-4D97-AF65-F5344CB8AC3E}">
        <p14:creationId xmlns:p14="http://schemas.microsoft.com/office/powerpoint/2010/main" val="422582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En la Inglaterra victoriana, en una época de estabilidad social y progreso económico, el Realismo llega diluido y adopta el nombre inglés en honor a la omnipresente, pero no omnipotente reina.</a:t>
            </a:r>
          </a:p>
          <a:p>
            <a:pPr algn="just"/>
            <a:r>
              <a:rPr lang="es-ES" dirty="0" smtClean="0"/>
              <a:t>Sigue la literatura impregnada de sentimentalismo, exotismo y gusto por lo fantástico, propios del Romanticismo que tanto éxito tuvo.</a:t>
            </a:r>
          </a:p>
          <a:p>
            <a:pPr algn="just"/>
            <a:r>
              <a:rPr lang="es-ES" dirty="0" smtClean="0"/>
              <a:t>Charles Dickens destaca, entre autores como Emily </a:t>
            </a:r>
            <a:r>
              <a:rPr lang="es-ES" dirty="0" err="1" smtClean="0"/>
              <a:t>Brontë</a:t>
            </a:r>
            <a:r>
              <a:rPr lang="es-ES" dirty="0" smtClean="0"/>
              <a:t> (</a:t>
            </a:r>
            <a:r>
              <a:rPr lang="es-ES" u="sng" dirty="0" smtClean="0"/>
              <a:t>Cumbres Borrascosas</a:t>
            </a:r>
            <a:r>
              <a:rPr lang="es-ES" dirty="0" smtClean="0"/>
              <a:t>), Stevenson (</a:t>
            </a:r>
            <a:r>
              <a:rPr lang="es-ES" u="sng" dirty="0" smtClean="0"/>
              <a:t>La isla del tesoro</a:t>
            </a:r>
            <a:r>
              <a:rPr lang="es-ES" dirty="0" smtClean="0"/>
              <a:t>) o </a:t>
            </a:r>
            <a:r>
              <a:rPr lang="es-ES" dirty="0" err="1" smtClean="0"/>
              <a:t>Caroll</a:t>
            </a:r>
            <a:r>
              <a:rPr lang="es-ES" dirty="0"/>
              <a:t> </a:t>
            </a:r>
            <a:r>
              <a:rPr lang="es-ES" dirty="0" smtClean="0"/>
              <a:t>(</a:t>
            </a:r>
            <a:r>
              <a:rPr lang="es-ES" u="sng" dirty="0" smtClean="0"/>
              <a:t>Alicia en el País de las Maravillas</a:t>
            </a:r>
            <a:r>
              <a:rPr lang="es-ES" dirty="0" smtClean="0"/>
              <a:t>).</a:t>
            </a:r>
          </a:p>
          <a:p>
            <a:pPr algn="just"/>
            <a:r>
              <a:rPr lang="es-ES" dirty="0" smtClean="0"/>
              <a:t> Es un autor que retrata los tipos humildes de la sociedad, abundantes, especialmente en barrios como los del Este de Londres, por la industrialización. Sin embargo, las prostitutas y los niños explotados no son como los de Zola, sino que son vistos bajo un sentimentalismo patriarcal que ahoga las críticas sociales lanzadas y que evoca a Galdós, que no llega, pese a todo, a situaciones tan extremas.</a:t>
            </a:r>
          </a:p>
          <a:p>
            <a:pPr algn="just"/>
            <a:r>
              <a:rPr lang="es-ES" dirty="0" smtClean="0"/>
              <a:t>Son importantes sus obras </a:t>
            </a:r>
            <a:r>
              <a:rPr lang="es-ES" u="sng" dirty="0"/>
              <a:t>Oliver Twist</a:t>
            </a:r>
            <a:r>
              <a:rPr lang="es-ES" dirty="0"/>
              <a:t>, </a:t>
            </a:r>
            <a:r>
              <a:rPr lang="es-ES" u="sng" dirty="0"/>
              <a:t>Cuento de </a:t>
            </a:r>
            <a:r>
              <a:rPr lang="es-ES" u="sng" dirty="0" smtClean="0"/>
              <a:t>Navidad</a:t>
            </a:r>
            <a:r>
              <a:rPr lang="es-ES" dirty="0" smtClean="0"/>
              <a:t> y </a:t>
            </a:r>
            <a:r>
              <a:rPr lang="es-ES" u="sng" dirty="0"/>
              <a:t>David </a:t>
            </a:r>
            <a:r>
              <a:rPr lang="es-ES" u="sng" dirty="0" smtClean="0"/>
              <a:t>Copperfield</a:t>
            </a:r>
            <a:endParaRPr lang="es-ES" u="sng"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12</a:t>
            </a:fld>
            <a:endParaRPr lang="es-ES"/>
          </a:p>
        </p:txBody>
      </p:sp>
    </p:spTree>
    <p:extLst>
      <p:ext uri="{BB962C8B-B14F-4D97-AF65-F5344CB8AC3E}">
        <p14:creationId xmlns:p14="http://schemas.microsoft.com/office/powerpoint/2010/main" val="289068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13</a:t>
            </a:fld>
            <a:endParaRPr lang="es-ES"/>
          </a:p>
        </p:txBody>
      </p:sp>
    </p:spTree>
    <p:extLst>
      <p:ext uri="{BB962C8B-B14F-4D97-AF65-F5344CB8AC3E}">
        <p14:creationId xmlns:p14="http://schemas.microsoft.com/office/powerpoint/2010/main" val="17971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La novela describe la vida de un joven muchacho llamado </a:t>
            </a:r>
            <a:r>
              <a:rPr lang="es-ES_tradnl" dirty="0" err="1" smtClean="0"/>
              <a:t>Frédéric</a:t>
            </a:r>
            <a:r>
              <a:rPr lang="es-ES_tradnl" dirty="0" smtClean="0"/>
              <a:t> </a:t>
            </a:r>
            <a:r>
              <a:rPr lang="es-ES_tradnl" dirty="0" err="1" smtClean="0"/>
              <a:t>Moreau</a:t>
            </a:r>
            <a:r>
              <a:rPr lang="es-ES_tradnl" dirty="0" smtClean="0"/>
              <a:t> que vive la revolución de 1848 y la fundación del Segundo Imperio francés, y su amor por una mujer mayor, Madame </a:t>
            </a:r>
            <a:r>
              <a:rPr lang="es-ES_tradnl" dirty="0" err="1" smtClean="0"/>
              <a:t>Arnoux</a:t>
            </a:r>
            <a:r>
              <a:rPr lang="es-ES_tradnl" dirty="0" smtClean="0"/>
              <a:t>. Flaubert basó buena parte de las experiencias de su protagonista (incluida la pasión romántica) en su propia vida.</a:t>
            </a:r>
          </a:p>
          <a:p>
            <a:endParaRPr lang="es-ES" dirty="0" smtClean="0"/>
          </a:p>
          <a:p>
            <a:r>
              <a:rPr lang="es-ES" dirty="0" smtClean="0"/>
              <a:t>Todos conocemos la historia de aquella intrépida</a:t>
            </a:r>
            <a:r>
              <a:rPr lang="es-ES" baseline="0" dirty="0" smtClean="0"/>
              <a:t> belleza poseída por el quiero y no puedo, y el afán de ascender socialmente que busca aventuras palpitantes, amores trepidantes creyendo ingenuamente en una vida de novela rosa, buscando tras la lectura de estos libros sensaciones que únicamente se encuentran en ellos, llevándola así a un camino de frustración desengañado, una desilusión de vida burguesa donde la falta de pacto social y el exceso presión de esta ultima que le conducen a quitarse la vida.</a:t>
            </a:r>
          </a:p>
          <a:p>
            <a:r>
              <a:rPr lang="es-ES" baseline="0" dirty="0" smtClean="0"/>
              <a:t> </a:t>
            </a:r>
          </a:p>
          <a:p>
            <a:r>
              <a:rPr lang="es-ES" dirty="0" smtClean="0"/>
              <a:t>Sera</a:t>
            </a:r>
            <a:r>
              <a:rPr lang="es-ES" baseline="0" dirty="0" smtClean="0"/>
              <a:t> </a:t>
            </a:r>
            <a:r>
              <a:rPr lang="es-ES" dirty="0" smtClean="0"/>
              <a:t>Uno de los novelistas principales del siglo XIX con obras como : </a:t>
            </a:r>
            <a:r>
              <a:rPr lang="es-ES" i="1" u="sng" dirty="0" smtClean="0"/>
              <a:t>La Educación Sentimental </a:t>
            </a:r>
            <a:r>
              <a:rPr lang="es-ES" dirty="0" smtClean="0"/>
              <a:t>y </a:t>
            </a:r>
            <a:r>
              <a:rPr lang="es-ES" i="1" u="sng" dirty="0" err="1" smtClean="0"/>
              <a:t>Mne</a:t>
            </a:r>
            <a:r>
              <a:rPr lang="es-ES" i="1" u="sng" dirty="0" smtClean="0"/>
              <a:t> </a:t>
            </a:r>
            <a:r>
              <a:rPr lang="es-ES" i="1" u="sng" dirty="0" err="1" smtClean="0"/>
              <a:t>Bovary</a:t>
            </a:r>
            <a:r>
              <a:rPr lang="es-ES" i="1" u="sng" dirty="0" smtClean="0"/>
              <a:t>  (1857) también es </a:t>
            </a:r>
            <a:r>
              <a:rPr lang="es-ES" dirty="0" smtClean="0"/>
              <a:t>considerado moralista</a:t>
            </a:r>
            <a:r>
              <a:rPr lang="es-ES" baseline="0" dirty="0" smtClean="0"/>
              <a:t> por </a:t>
            </a:r>
            <a:r>
              <a:rPr lang="es-ES" dirty="0" smtClean="0">
                <a:sym typeface="Wingdings" panose="05000000000000000000" pitchFamily="2" charset="2"/>
              </a:rPr>
              <a:t>querer dejar claro que la sociedad es inamovible, inmutable, estricta y solida</a:t>
            </a:r>
            <a:r>
              <a:rPr lang="es-ES" baseline="0" dirty="0" smtClean="0">
                <a:sym typeface="Wingdings" panose="05000000000000000000" pitchFamily="2" charset="2"/>
              </a:rPr>
              <a:t> y lo hace mediante un profundo análisis de la sociedad. Practicara </a:t>
            </a:r>
            <a:r>
              <a:rPr lang="es-ES" baseline="0" dirty="0" err="1" smtClean="0">
                <a:sym typeface="Wingdings" panose="05000000000000000000" pitchFamily="2" charset="2"/>
              </a:rPr>
              <a:t>motodos</a:t>
            </a:r>
            <a:r>
              <a:rPr lang="es-ES" baseline="0" dirty="0" smtClean="0">
                <a:sym typeface="Wingdings" panose="05000000000000000000" pitchFamily="2" charset="2"/>
              </a:rPr>
              <a:t> como el de </a:t>
            </a:r>
            <a:r>
              <a:rPr lang="es-ES" dirty="0" err="1" smtClean="0"/>
              <a:t>Gueloire</a:t>
            </a:r>
            <a:r>
              <a:rPr lang="es-ES" baseline="0" dirty="0" smtClean="0"/>
              <a:t> leyendo</a:t>
            </a:r>
            <a:r>
              <a:rPr lang="es-ES" dirty="0" smtClean="0"/>
              <a:t> sus textos en voz alta para encontrar el armonía entre sus palabras, para el toda expresión tenia su “</a:t>
            </a:r>
            <a:r>
              <a:rPr lang="es-ES" dirty="0" err="1" smtClean="0"/>
              <a:t>mot</a:t>
            </a:r>
            <a:r>
              <a:rPr lang="es-ES" dirty="0" smtClean="0"/>
              <a:t> juste”,</a:t>
            </a:r>
            <a:r>
              <a:rPr lang="es-ES" baseline="0" dirty="0" smtClean="0"/>
              <a:t> clasificando su trabajo en </a:t>
            </a:r>
            <a:r>
              <a:rPr lang="es-ES_tradnl" dirty="0" smtClean="0"/>
              <a:t>“agonías del arte”</a:t>
            </a:r>
            <a:r>
              <a:rPr lang="es-ES_tradnl" baseline="0" dirty="0" smtClean="0"/>
              <a:t> por la excesiva búsqueda de </a:t>
            </a:r>
            <a:r>
              <a:rPr lang="es-ES_tradnl" baseline="0" dirty="0" err="1" smtClean="0"/>
              <a:t>perfeccion</a:t>
            </a:r>
            <a:r>
              <a:rPr lang="es-ES_tradnl" baseline="0" dirty="0" smtClean="0"/>
              <a:t>.</a:t>
            </a:r>
          </a:p>
          <a:p>
            <a:r>
              <a:rPr lang="es-ES" baseline="0" dirty="0" smtClean="0"/>
              <a:t>Las principales preocupaciones de Flaubert son la estética y la</a:t>
            </a:r>
            <a:r>
              <a:rPr lang="es-ES" dirty="0" smtClean="0"/>
              <a:t> verosimilitud de su novela.</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Sera el autor</a:t>
            </a:r>
            <a:r>
              <a:rPr lang="es-ES" baseline="0" dirty="0" smtClean="0"/>
              <a:t> puente entre dos vertientes por un lado </a:t>
            </a:r>
            <a:r>
              <a:rPr lang="es-ES" dirty="0" smtClean="0"/>
              <a:t>el realismo y por el otro el naturalismo</a:t>
            </a:r>
            <a:r>
              <a:rPr lang="es-ES" baseline="0" dirty="0" smtClean="0"/>
              <a:t> dando </a:t>
            </a:r>
            <a:r>
              <a:rPr lang="es-ES" baseline="0" dirty="0" err="1" smtClean="0"/>
              <a:t>asi</a:t>
            </a:r>
            <a:r>
              <a:rPr lang="es-ES" baseline="0" dirty="0" smtClean="0"/>
              <a:t> lugar a un</a:t>
            </a:r>
            <a:r>
              <a:rPr lang="es-ES" dirty="0" smtClean="0"/>
              <a:t>a sociedad que destruye al individuo que acaba</a:t>
            </a:r>
            <a:r>
              <a:rPr lang="es-ES" baseline="0" dirty="0" smtClean="0"/>
              <a:t> por </a:t>
            </a:r>
            <a:r>
              <a:rPr lang="es-ES" dirty="0" smtClean="0"/>
              <a:t>suicidarse</a:t>
            </a:r>
            <a:r>
              <a:rPr lang="es-ES" baseline="0" dirty="0" smtClean="0"/>
              <a:t> al</a:t>
            </a:r>
            <a:r>
              <a:rPr lang="es-ES" dirty="0" smtClean="0"/>
              <a:t> no poder financiar aquel pacto, una muerta que dejara a Emma más cerca de imposibilidades que de heroicidades.</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ym typeface="Wingdings" panose="05000000000000000000" pitchFamily="2" charset="2"/>
              </a:rPr>
              <a:t>Siempre</a:t>
            </a:r>
            <a:r>
              <a:rPr lang="es-ES" baseline="0" dirty="0" smtClean="0">
                <a:sym typeface="Wingdings" panose="05000000000000000000" pitchFamily="2" charset="2"/>
              </a:rPr>
              <a:t> desde su</a:t>
            </a:r>
            <a:r>
              <a:rPr lang="es-ES" dirty="0" smtClean="0">
                <a:sym typeface="Wingdings" panose="05000000000000000000" pitchFamily="2" charset="2"/>
              </a:rPr>
              <a:t> mirada irónica y pesimista hacia una sociedad materialista será un </a:t>
            </a:r>
            <a:r>
              <a:rPr lang="es-ES_tradnl" dirty="0" smtClean="0">
                <a:sym typeface="Wingdings" panose="05000000000000000000" pitchFamily="2" charset="2"/>
              </a:rPr>
              <a:t>Especialista en el análisis del comportamiento y las pasiones femeninas</a:t>
            </a:r>
            <a:r>
              <a:rPr lang="es-ES_tradnl" baseline="0" dirty="0" smtClean="0">
                <a:sym typeface="Wingdings" panose="05000000000000000000" pitchFamily="2" charset="2"/>
              </a:rPr>
              <a:t> cosa que influirá  en </a:t>
            </a:r>
            <a:r>
              <a:rPr lang="es-ES_tradnl" i="1" u="sng" baseline="0" dirty="0" smtClean="0">
                <a:sym typeface="Wingdings" panose="05000000000000000000" pitchFamily="2" charset="2"/>
              </a:rPr>
              <a:t>la regenta </a:t>
            </a:r>
            <a:r>
              <a:rPr lang="es-ES_tradnl" baseline="0" dirty="0" smtClean="0">
                <a:sym typeface="Wingdings" panose="05000000000000000000" pitchFamily="2" charset="2"/>
              </a:rPr>
              <a:t>de </a:t>
            </a:r>
            <a:r>
              <a:rPr lang="es-ES" dirty="0" smtClean="0"/>
              <a:t>clarín y en </a:t>
            </a:r>
            <a:r>
              <a:rPr lang="es-ES" i="1" u="sng" dirty="0" smtClean="0"/>
              <a:t>la </a:t>
            </a:r>
            <a:r>
              <a:rPr lang="es-ES" i="1" u="sng" dirty="0" err="1" smtClean="0"/>
              <a:t>parure</a:t>
            </a:r>
            <a:r>
              <a:rPr lang="es-ES" i="1" u="sng" dirty="0" smtClean="0"/>
              <a:t> </a:t>
            </a:r>
            <a:r>
              <a:rPr lang="es-ES" dirty="0" smtClean="0"/>
              <a:t>de </a:t>
            </a:r>
            <a:r>
              <a:rPr lang="es-ES" dirty="0" err="1" smtClean="0"/>
              <a:t>Maupassant</a:t>
            </a:r>
            <a:r>
              <a:rPr lang="es-ES" dirty="0" smtClean="0"/>
              <a:t> y </a:t>
            </a:r>
            <a:r>
              <a:rPr lang="es-ES_tradnl" dirty="0" smtClean="0"/>
              <a:t>en </a:t>
            </a:r>
            <a:r>
              <a:rPr lang="es-ES_tradnl" i="1" u="sng" dirty="0" smtClean="0"/>
              <a:t>Ana </a:t>
            </a:r>
            <a:r>
              <a:rPr lang="es-ES_tradnl" i="1" u="sng" dirty="0" err="1" smtClean="0"/>
              <a:t>Karenina</a:t>
            </a:r>
            <a:r>
              <a:rPr lang="es-ES_tradnl" i="1" u="sng" dirty="0" smtClean="0"/>
              <a:t> </a:t>
            </a:r>
            <a:r>
              <a:rPr lang="es-ES_tradnl" dirty="0" smtClean="0"/>
              <a:t>de Tolstoi.</a:t>
            </a:r>
          </a:p>
          <a:p>
            <a:endParaRPr lang="es-ES" dirty="0" smtClean="0"/>
          </a:p>
          <a:p>
            <a:endParaRPr lang="es-ES" baseline="0" dirty="0" smtClean="0"/>
          </a:p>
        </p:txBody>
      </p:sp>
      <p:sp>
        <p:nvSpPr>
          <p:cNvPr id="4" name="Marcador de número de diapositiva 3"/>
          <p:cNvSpPr>
            <a:spLocks noGrp="1"/>
          </p:cNvSpPr>
          <p:nvPr>
            <p:ph type="sldNum" sz="quarter" idx="10"/>
          </p:nvPr>
        </p:nvSpPr>
        <p:spPr/>
        <p:txBody>
          <a:bodyPr/>
          <a:lstStyle/>
          <a:p>
            <a:fld id="{82BEE78C-EC9E-4D09-89E2-AB5EBCE0E077}" type="slidenum">
              <a:rPr lang="es-ES_tradnl" smtClean="0"/>
              <a:t>14</a:t>
            </a:fld>
            <a:endParaRPr lang="es-ES_tradnl"/>
          </a:p>
        </p:txBody>
      </p:sp>
    </p:spTree>
    <p:extLst>
      <p:ext uri="{BB962C8B-B14F-4D97-AF65-F5344CB8AC3E}">
        <p14:creationId xmlns:p14="http://schemas.microsoft.com/office/powerpoint/2010/main" val="2316752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15</a:t>
            </a:fld>
            <a:endParaRPr lang="es-ES"/>
          </a:p>
        </p:txBody>
      </p:sp>
    </p:spTree>
    <p:extLst>
      <p:ext uri="{BB962C8B-B14F-4D97-AF65-F5344CB8AC3E}">
        <p14:creationId xmlns:p14="http://schemas.microsoft.com/office/powerpoint/2010/main" val="2112523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naturalismo aspiraba a resolver problemas de la vida corriente. Pero aparte de una concepción </a:t>
            </a:r>
            <a:r>
              <a:rPr lang="es-ES" dirty="0" err="1" smtClean="0"/>
              <a:t>cientifista</a:t>
            </a:r>
            <a:r>
              <a:rPr lang="es-ES" dirty="0" smtClean="0"/>
              <a:t> del mundo, había también una motivación social, producida por la desilusión por los acontecimientos que siguieron  a la revolución del 48. Se niega la posibilidad de un pacto entre libertad individual y realidad social pues ésta impone siempre sus condiciones, de ahí que la única solución válida sea el estudio empírico de estas. </a:t>
            </a:r>
          </a:p>
          <a:p>
            <a:r>
              <a:rPr lang="es-ES" dirty="0" smtClean="0"/>
              <a:t>-Autor</a:t>
            </a:r>
            <a:r>
              <a:rPr lang="es-ES" baseline="0" dirty="0" smtClean="0"/>
              <a:t> desaparece casi del todo de la narración.</a:t>
            </a:r>
          </a:p>
          <a:p>
            <a:r>
              <a:rPr lang="es-ES" baseline="0" dirty="0" smtClean="0"/>
              <a:t>-Estudio científico de la conducta humana para resolver esos problemas de la vida.</a:t>
            </a:r>
          </a:p>
          <a:p>
            <a:r>
              <a:rPr lang="es-ES" baseline="0" dirty="0" smtClean="0"/>
              <a:t>-Determinismo que marca a la sociedad, y que viene dado por la herencia genética y el medio en que viven.</a:t>
            </a:r>
          </a:p>
          <a:p>
            <a:r>
              <a:rPr lang="es-ES" baseline="0" dirty="0" smtClean="0"/>
              <a:t>-Descripción de aspectos miserables, mediante unos personajes marginales, como piratas, vagabundos, prostitutas, etc.</a:t>
            </a:r>
          </a:p>
          <a:p>
            <a:r>
              <a:rPr lang="es-ES" baseline="0" dirty="0" smtClean="0"/>
              <a:t>-El fin del movimiento es la búsqueda de la verdad ante todo.</a:t>
            </a:r>
            <a:endParaRPr lang="es-ES" dirty="0"/>
          </a:p>
        </p:txBody>
      </p:sp>
      <p:sp>
        <p:nvSpPr>
          <p:cNvPr id="4" name="3 Marcador de número de diapositiva"/>
          <p:cNvSpPr>
            <a:spLocks noGrp="1"/>
          </p:cNvSpPr>
          <p:nvPr>
            <p:ph type="sldNum" sz="quarter" idx="10"/>
          </p:nvPr>
        </p:nvSpPr>
        <p:spPr/>
        <p:txBody>
          <a:bodyPr/>
          <a:lstStyle/>
          <a:p>
            <a:fld id="{C3FE26E4-1051-4CD1-B365-A5F7971388E3}" type="slidenum">
              <a:rPr lang="es-ES" smtClean="0"/>
              <a:t>16</a:t>
            </a:fld>
            <a:endParaRPr lang="es-ES"/>
          </a:p>
        </p:txBody>
      </p:sp>
    </p:spTree>
    <p:extLst>
      <p:ext uri="{BB962C8B-B14F-4D97-AF65-F5344CB8AC3E}">
        <p14:creationId xmlns:p14="http://schemas.microsoft.com/office/powerpoint/2010/main" val="378829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En su vida de 60 años, Zola llevará a todo su esplendor literario la literatura naturalista, tras haber sido, como Clarín, un temido crítico que fustigará el Romanticismo más profundamente que Flaubert.. Su defensa de un judío en el caso </a:t>
            </a:r>
            <a:r>
              <a:rPr lang="es-ES" dirty="0" err="1" smtClean="0"/>
              <a:t>Dreyfus</a:t>
            </a:r>
            <a:r>
              <a:rPr lang="es-ES" dirty="0" smtClean="0"/>
              <a:t> en el periódico </a:t>
            </a:r>
            <a:r>
              <a:rPr lang="es-ES" dirty="0" err="1" smtClean="0"/>
              <a:t>l’Aurore</a:t>
            </a:r>
            <a:r>
              <a:rPr lang="es-ES" dirty="0" smtClean="0"/>
              <a:t> le llevará a ser desterrado a Londres para morir, en París, en extrañas condiciones.</a:t>
            </a:r>
          </a:p>
          <a:p>
            <a:pPr algn="just"/>
            <a:r>
              <a:rPr lang="es-ES" dirty="0" smtClean="0"/>
              <a:t>Zola es el autor de las clases bajas, de las tabernas y los burdeles. Su literatura es una “literatura de la verdad”, en la que todo lo cuenta, tal como es. </a:t>
            </a:r>
          </a:p>
          <a:p>
            <a:pPr algn="just"/>
            <a:r>
              <a:rPr lang="es-ES" dirty="0" smtClean="0"/>
              <a:t>No habla ya de maravillosos paraísos lejanos, aunque </a:t>
            </a:r>
            <a:r>
              <a:rPr lang="es-ES" dirty="0" err="1" smtClean="0"/>
              <a:t>Ruben</a:t>
            </a:r>
            <a:r>
              <a:rPr lang="es-ES" dirty="0" smtClean="0"/>
              <a:t> Darío publicará mientras el viva, sino de unos nuevos héroes, que no serán reyes ni mujeres ideales, sino gente triste, sin hogar, alcohólicos, gente que suda, que trabaja en tierra estéril anhelando sin conseguirlo el pan de cada día. Relaciona la historia, con minúscula, con la Historia, lo que hará Unamuno posteriormente cuando ande por esa Castilla “ancha y plana como el pecho de un varón”.</a:t>
            </a:r>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17</a:t>
            </a:fld>
            <a:endParaRPr lang="es-ES"/>
          </a:p>
        </p:txBody>
      </p:sp>
    </p:spTree>
    <p:extLst>
      <p:ext uri="{BB962C8B-B14F-4D97-AF65-F5344CB8AC3E}">
        <p14:creationId xmlns:p14="http://schemas.microsoft.com/office/powerpoint/2010/main" val="2764796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Inaugura una nueva forma de escribir, no para grandes masas, sino para espíritus inquietos, pero nunca será comparado con Cervantes o Shakespeare. No le importa plasmar la realidad tal como es, sin comedirse, pero tampoco hiperbolizándola, pues sólo mostrando el verdadero sufrimiento de los proletario podrá dotar a sus obras de un verdadero sentido moral. </a:t>
            </a:r>
          </a:p>
          <a:p>
            <a:r>
              <a:rPr lang="es-ES" dirty="0" smtClean="0"/>
              <a:t>Afirma que los que mueven los hilos de la historia no son los grandes gobernantes, sino los que sufren y trabaja, pero sus actos, sus pasiones y sus sentimientos, no vienen dado por ellos, sino que son sus genes los causantes de su pecado. La herencia, tiene sus leyes, que descubrió Mendel, pero que el francés quiere desarrollar.</a:t>
            </a:r>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18</a:t>
            </a:fld>
            <a:endParaRPr lang="es-ES"/>
          </a:p>
        </p:txBody>
      </p:sp>
    </p:spTree>
    <p:extLst>
      <p:ext uri="{BB962C8B-B14F-4D97-AF65-F5344CB8AC3E}">
        <p14:creationId xmlns:p14="http://schemas.microsoft.com/office/powerpoint/2010/main" val="398457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ello, el autor naturalista es para Zola un observador y experimentador, que sigue el método hipotético-deductivo, que Popper formulará en el siglo XX, diseccionando la realidad.</a:t>
            </a:r>
          </a:p>
          <a:p>
            <a:r>
              <a:rPr lang="es-ES" dirty="0" smtClean="0"/>
              <a:t>Observa, capta, disecciona con su pluma la realidad social, ambiental y lingüística y organiza todos los datos recogidos para mostrar así un mecanismo con el que experimentar y mostrar que el medio y la genética son los que determinan nuestro comportamiento. </a:t>
            </a:r>
          </a:p>
          <a:p>
            <a:r>
              <a:rPr lang="es-ES" dirty="0" smtClean="0"/>
              <a:t>La narración parece objetiva, pues el autor no plasma nunca su opinión personal, pero su alma está reflejada en las bocas de algunos personajes, el libro muestra lo que observa la córnea del científico, sus lágrimas por las malas condiciones sociales son la lluvia que cae cuando el protagonista de </a:t>
            </a:r>
            <a:r>
              <a:rPr lang="es-ES" u="sng" dirty="0" smtClean="0"/>
              <a:t>Germinal</a:t>
            </a:r>
            <a:r>
              <a:rPr lang="es-ES" dirty="0" smtClean="0"/>
              <a:t> queda en paro.</a:t>
            </a:r>
          </a:p>
          <a:p>
            <a:r>
              <a:rPr lang="es-ES" dirty="0" smtClean="0"/>
              <a:t>Son jueces que muestran tanto las cosas buenas. Como las malas de los hombres, mediante personajes que son títeres en sus manos. Su escritura no es la realidad vista desde el “</a:t>
            </a:r>
            <a:r>
              <a:rPr lang="es-ES" dirty="0" err="1" smtClean="0"/>
              <a:t>écran</a:t>
            </a:r>
            <a:r>
              <a:rPr lang="es-ES" dirty="0" smtClean="0"/>
              <a:t> </a:t>
            </a:r>
            <a:r>
              <a:rPr lang="es-ES" dirty="0" err="1" smtClean="0"/>
              <a:t>classique</a:t>
            </a:r>
            <a:r>
              <a:rPr lang="es-ES" dirty="0" smtClean="0"/>
              <a:t>”, dando los colores que quiere el autor, ni el “</a:t>
            </a:r>
            <a:r>
              <a:rPr lang="es-ES" dirty="0" err="1" smtClean="0"/>
              <a:t>écran</a:t>
            </a:r>
            <a:r>
              <a:rPr lang="es-ES" dirty="0" smtClean="0"/>
              <a:t> </a:t>
            </a:r>
            <a:r>
              <a:rPr lang="es-ES" dirty="0" err="1" smtClean="0"/>
              <a:t>romantique</a:t>
            </a:r>
            <a:r>
              <a:rPr lang="es-ES" dirty="0" smtClean="0"/>
              <a:t>”, que ciega la inteligencia y esconde la verdad, sino bajo el “</a:t>
            </a:r>
            <a:r>
              <a:rPr lang="es-ES" dirty="0" err="1" smtClean="0"/>
              <a:t>écran</a:t>
            </a:r>
            <a:r>
              <a:rPr lang="es-ES" dirty="0" smtClean="0"/>
              <a:t> </a:t>
            </a:r>
            <a:r>
              <a:rPr lang="es-ES" dirty="0" err="1" smtClean="0"/>
              <a:t>réaliste</a:t>
            </a:r>
            <a:r>
              <a:rPr lang="es-ES" dirty="0" smtClean="0"/>
              <a:t>” que muestra la realidad como es.</a:t>
            </a:r>
          </a:p>
          <a:p>
            <a:r>
              <a:rPr lang="es-ES" u="sng" dirty="0" err="1" smtClean="0"/>
              <a:t>Thérèse</a:t>
            </a:r>
            <a:r>
              <a:rPr lang="es-ES" u="sng" dirty="0" smtClean="0"/>
              <a:t> </a:t>
            </a:r>
            <a:r>
              <a:rPr lang="es-ES" u="sng" dirty="0" err="1" smtClean="0"/>
              <a:t>Raquin</a:t>
            </a:r>
            <a:r>
              <a:rPr lang="es-ES" dirty="0" smtClean="0"/>
              <a:t>: una joven es obligada a casarse con su primo, pero se enamora de un amigo de éste, lo que les llevará a una relación que les hará cometer un crimen.</a:t>
            </a:r>
          </a:p>
          <a:p>
            <a:r>
              <a:rPr lang="es-ES" u="sng" dirty="0" smtClean="0"/>
              <a:t>Les </a:t>
            </a:r>
            <a:r>
              <a:rPr lang="es-ES" u="sng" dirty="0" err="1" smtClean="0"/>
              <a:t>Rougon</a:t>
            </a:r>
            <a:r>
              <a:rPr lang="es-ES" u="sng" dirty="0" smtClean="0"/>
              <a:t> </a:t>
            </a:r>
            <a:r>
              <a:rPr lang="es-ES" u="sng" dirty="0" err="1" smtClean="0"/>
              <a:t>Macquart</a:t>
            </a:r>
            <a:r>
              <a:rPr lang="es-ES" dirty="0" smtClean="0"/>
              <a:t>: recolección de 20 novelas, que buscan plasmar la historia natural y social de una familia bajo el segundo imperio, inspirándose en la </a:t>
            </a:r>
            <a:r>
              <a:rPr lang="es-ES" u="sng" dirty="0" err="1" smtClean="0"/>
              <a:t>Comédie</a:t>
            </a:r>
            <a:r>
              <a:rPr lang="es-ES" u="sng" dirty="0" smtClean="0"/>
              <a:t> </a:t>
            </a:r>
            <a:r>
              <a:rPr lang="es-ES" u="sng" dirty="0" err="1" smtClean="0"/>
              <a:t>Humaine</a:t>
            </a:r>
            <a:r>
              <a:rPr lang="es-ES" dirty="0" smtClean="0"/>
              <a:t> de Balzac. Se narran 20 años del Segundo Imperio, en el </a:t>
            </a:r>
            <a:r>
              <a:rPr lang="es-ES" dirty="0" err="1" smtClean="0"/>
              <a:t>Plasssans</a:t>
            </a:r>
            <a:r>
              <a:rPr lang="es-ES" dirty="0" smtClean="0"/>
              <a:t>, el Macondo de Zola, para explicar como la herencia influye en las generaciones futuras. En ella se incluye </a:t>
            </a:r>
            <a:r>
              <a:rPr lang="es-ES" u="sng" dirty="0" smtClean="0"/>
              <a:t>Germinal</a:t>
            </a:r>
            <a:r>
              <a:rPr lang="es-ES" dirty="0" smtClean="0"/>
              <a:t>, que narra la vida de los </a:t>
            </a:r>
            <a:r>
              <a:rPr lang="es-ES" dirty="0" err="1" smtClean="0"/>
              <a:t>Maheu</a:t>
            </a:r>
            <a:r>
              <a:rPr lang="es-ES" dirty="0" smtClean="0"/>
              <a:t> y la dura vida en la mina, esperando que algún día germine la semilla de la esperanza</a:t>
            </a:r>
            <a:endParaRPr lang="es-ES" u="sng"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19</a:t>
            </a:fld>
            <a:endParaRPr lang="es-ES" dirty="0"/>
          </a:p>
        </p:txBody>
      </p:sp>
    </p:spTree>
    <p:extLst>
      <p:ext uri="{BB962C8B-B14F-4D97-AF65-F5344CB8AC3E}">
        <p14:creationId xmlns:p14="http://schemas.microsoft.com/office/powerpoint/2010/main" val="388679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2</a:t>
            </a:fld>
            <a:endParaRPr lang="es-ES"/>
          </a:p>
        </p:txBody>
      </p:sp>
    </p:spTree>
    <p:extLst>
      <p:ext uri="{BB962C8B-B14F-4D97-AF65-F5344CB8AC3E}">
        <p14:creationId xmlns:p14="http://schemas.microsoft.com/office/powerpoint/2010/main" val="60530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20</a:t>
            </a:fld>
            <a:endParaRPr lang="es-ES"/>
          </a:p>
        </p:txBody>
      </p:sp>
    </p:spTree>
    <p:extLst>
      <p:ext uri="{BB962C8B-B14F-4D97-AF65-F5344CB8AC3E}">
        <p14:creationId xmlns:p14="http://schemas.microsoft.com/office/powerpoint/2010/main" val="3831705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21</a:t>
            </a:fld>
            <a:endParaRPr lang="es-ES"/>
          </a:p>
        </p:txBody>
      </p:sp>
    </p:spTree>
    <p:extLst>
      <p:ext uri="{BB962C8B-B14F-4D97-AF65-F5344CB8AC3E}">
        <p14:creationId xmlns:p14="http://schemas.microsoft.com/office/powerpoint/2010/main" val="2015233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22</a:t>
            </a:fld>
            <a:endParaRPr lang="es-ES"/>
          </a:p>
        </p:txBody>
      </p:sp>
    </p:spTree>
    <p:extLst>
      <p:ext uri="{BB962C8B-B14F-4D97-AF65-F5344CB8AC3E}">
        <p14:creationId xmlns:p14="http://schemas.microsoft.com/office/powerpoint/2010/main" val="815341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Crimen y castigo es una de las novelas psicológicas clásicas de Dostoievski y una de las grandes novelas de la literatura universal. </a:t>
            </a:r>
          </a:p>
          <a:p>
            <a:endParaRPr lang="es-ES_tradnl" dirty="0" smtClean="0"/>
          </a:p>
          <a:p>
            <a:r>
              <a:rPr lang="es-ES_tradnl" dirty="0" smtClean="0"/>
              <a:t>Su argumento gira en torno a un joven estudiante que no encuentra otra solución para aliviar su pobreza que matar y robar a una vieja usurera. La novela está estructurada sobre un tema ético: el fin no justifica los medios. </a:t>
            </a:r>
          </a:p>
          <a:p>
            <a:endParaRPr lang="es-ES_tradnl" dirty="0" smtClean="0"/>
          </a:p>
          <a:p>
            <a:r>
              <a:rPr lang="es-ES_tradnl" dirty="0" smtClean="0"/>
              <a:t>Se asiste así a un complicado proceso mental durante el cual el estudiante elabora meticulosamente su crimen, sin pensar en las ventajas directas y materiales que le pueda reportar, es casi un crimen altruista. </a:t>
            </a:r>
          </a:p>
          <a:p>
            <a:endParaRPr lang="es-ES_tradnl" dirty="0" smtClean="0"/>
          </a:p>
          <a:p>
            <a:r>
              <a:rPr lang="es-ES_tradnl" dirty="0" smtClean="0"/>
              <a:t>La obra una abarca multiplicidad de sentimientos, emociones, ideologías y otros elementos que integran la psicológica de una persona</a:t>
            </a:r>
          </a:p>
          <a:p>
            <a:endParaRPr lang="es-ES_tradnl" dirty="0"/>
          </a:p>
        </p:txBody>
      </p:sp>
      <p:sp>
        <p:nvSpPr>
          <p:cNvPr id="4" name="Marcador de número de diapositiva 3"/>
          <p:cNvSpPr>
            <a:spLocks noGrp="1"/>
          </p:cNvSpPr>
          <p:nvPr>
            <p:ph type="sldNum" sz="quarter" idx="10"/>
          </p:nvPr>
        </p:nvSpPr>
        <p:spPr/>
        <p:txBody>
          <a:bodyPr/>
          <a:lstStyle/>
          <a:p>
            <a:fld id="{82BEE78C-EC9E-4D09-89E2-AB5EBCE0E077}" type="slidenum">
              <a:rPr lang="es-ES_tradnl" smtClean="0"/>
              <a:t>24</a:t>
            </a:fld>
            <a:endParaRPr lang="es-ES_tradnl"/>
          </a:p>
        </p:txBody>
      </p:sp>
    </p:spTree>
    <p:extLst>
      <p:ext uri="{BB962C8B-B14F-4D97-AF65-F5344CB8AC3E}">
        <p14:creationId xmlns:p14="http://schemas.microsoft.com/office/powerpoint/2010/main" val="561349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Juan Valera es un hombre elegante, refinado.</a:t>
            </a:r>
          </a:p>
          <a:p>
            <a:r>
              <a:rPr lang="es-ES" dirty="0" smtClean="0"/>
              <a:t>-Destaca</a:t>
            </a:r>
            <a:r>
              <a:rPr lang="es-ES" baseline="0" dirty="0" smtClean="0"/>
              <a:t> por su cultura y su ingenio en el estilo, y por su escepticismo e ironía en sus obras.</a:t>
            </a:r>
            <a:endParaRPr lang="es-ES" dirty="0" smtClean="0"/>
          </a:p>
          <a:p>
            <a:r>
              <a:rPr lang="es-ES" dirty="0" smtClean="0"/>
              <a:t>-Se centra</a:t>
            </a:r>
            <a:r>
              <a:rPr lang="es-ES" baseline="0" dirty="0" smtClean="0"/>
              <a:t> en los problemas individuales, analizando los sentimientos de los personajes, centrándose en sus tramas. Y sobre todo destacando un conflicto interior ente amor y pasión.</a:t>
            </a:r>
          </a:p>
          <a:p>
            <a:r>
              <a:rPr lang="es-ES" baseline="0" dirty="0" smtClean="0"/>
              <a:t>-Utiliza la narración para embellecer—Realista menos realista, con toques románticos=</a:t>
            </a:r>
            <a:r>
              <a:rPr lang="es-ES" baseline="0" dirty="0" err="1" smtClean="0"/>
              <a:t>Sthendal</a:t>
            </a:r>
            <a:r>
              <a:rPr lang="es-ES" baseline="0" dirty="0" smtClean="0"/>
              <a:t>.</a:t>
            </a:r>
          </a:p>
          <a:p>
            <a:r>
              <a:rPr lang="es-ES" baseline="0" dirty="0" smtClean="0"/>
              <a:t>Sigue el modelo de Cervantes, dice encontrarse un manuscrito, y cambia de nombre a los personajes para proteger las identidades.</a:t>
            </a:r>
          </a:p>
          <a:p>
            <a:endParaRPr lang="es-ES" baseline="0" dirty="0" smtClean="0"/>
          </a:p>
          <a:p>
            <a:r>
              <a:rPr lang="es-ES" u="sng" baseline="0" dirty="0" smtClean="0"/>
              <a:t>Juana la Larga  </a:t>
            </a:r>
            <a:r>
              <a:rPr lang="es-ES" u="none" baseline="0" dirty="0" smtClean="0"/>
              <a:t>cuenta la historia de una joven llamada Juana que mantiene una relación con un hombre de buena posición social, llamado Don Paco y que es mayor que ella. Será presionada por la sociedad, y su determinismo no la ayudara a la hora de su relación con Paco, aunque al final contraigan matrimonio.</a:t>
            </a:r>
          </a:p>
          <a:p>
            <a:endParaRPr lang="es-ES" u="none" baseline="0" dirty="0" smtClean="0"/>
          </a:p>
          <a:p>
            <a:r>
              <a:rPr lang="es-ES" u="sng" baseline="0" dirty="0" smtClean="0"/>
              <a:t>Pepita Jiménez</a:t>
            </a:r>
            <a:r>
              <a:rPr lang="es-ES" u="none" baseline="0" dirty="0" smtClean="0"/>
              <a:t> </a:t>
            </a:r>
            <a:r>
              <a:rPr lang="es-ES" sz="1200" b="0" i="0" kern="1200" dirty="0" smtClean="0">
                <a:solidFill>
                  <a:schemeClr val="tx1"/>
                </a:solidFill>
                <a:effectLst/>
                <a:latin typeface="+mn-lt"/>
                <a:ea typeface="+mn-ea"/>
                <a:cs typeface="+mn-cs"/>
              </a:rPr>
              <a:t> publicada en 1874, </a:t>
            </a:r>
            <a:r>
              <a:rPr lang="es-ES" u="none" baseline="0" dirty="0" smtClean="0"/>
              <a:t>habla de la lucha entre amor y pasión que tiene Pepita(viuda a los 20 años), de casarse con Don Pedro, o la pasión amorosa con Don Luis de Vargas. Esta obra es similar a el Sí de las niñas, ya que Pepita, al igual que doña Inés, es obligada a casarse por conveniencia con Don Pedro, su tío. En definitiva, una lucha psicológica entre pasión, o amor.</a:t>
            </a:r>
          </a:p>
          <a:p>
            <a:endParaRPr lang="es-ES" u="none" baseline="0" dirty="0" smtClean="0"/>
          </a:p>
          <a:p>
            <a:endParaRPr lang="es-ES" u="sng" dirty="0"/>
          </a:p>
        </p:txBody>
      </p:sp>
      <p:sp>
        <p:nvSpPr>
          <p:cNvPr id="4" name="3 Marcador de número de diapositiva"/>
          <p:cNvSpPr>
            <a:spLocks noGrp="1"/>
          </p:cNvSpPr>
          <p:nvPr>
            <p:ph type="sldNum" sz="quarter" idx="10"/>
          </p:nvPr>
        </p:nvSpPr>
        <p:spPr/>
        <p:txBody>
          <a:bodyPr/>
          <a:lstStyle/>
          <a:p>
            <a:fld id="{EA991868-61DF-4788-BD09-806F5E8617FE}" type="slidenum">
              <a:rPr lang="es-ES" smtClean="0"/>
              <a:t>26</a:t>
            </a:fld>
            <a:endParaRPr lang="es-ES"/>
          </a:p>
        </p:txBody>
      </p:sp>
    </p:spTree>
    <p:extLst>
      <p:ext uri="{BB962C8B-B14F-4D97-AF65-F5344CB8AC3E}">
        <p14:creationId xmlns:p14="http://schemas.microsoft.com/office/powerpoint/2010/main" val="3830004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-Mujer culta y muy</a:t>
            </a:r>
            <a:r>
              <a:rPr lang="es-ES" baseline="0" dirty="0" smtClean="0"/>
              <a:t> cristiana que dijo que Dios está por encima de la naturaleza, y debemos encomendarnos a él.</a:t>
            </a:r>
          </a:p>
          <a:p>
            <a:r>
              <a:rPr lang="es-ES" baseline="0" dirty="0" smtClean="0"/>
              <a:t>-Introduce el naturalismo en España.</a:t>
            </a:r>
          </a:p>
          <a:p>
            <a:r>
              <a:rPr lang="es-ES" baseline="0" dirty="0" smtClean="0"/>
              <a:t>-Deja a su marido y tiene una aventura con Galdós, y tuvo un hijo con él. Le aporta una faceta más espiritual a Galdós, que defendía el amor libre.</a:t>
            </a:r>
          </a:p>
          <a:p>
            <a:r>
              <a:rPr lang="es-ES" baseline="0" dirty="0" smtClean="0"/>
              <a:t>-Sus novelas poseen rasgos naturalistas como lo son las descripciones minuciosas, o el determinismo ambiental.</a:t>
            </a:r>
          </a:p>
          <a:p>
            <a:r>
              <a:rPr lang="es-ES" baseline="0" dirty="0" smtClean="0"/>
              <a:t>-No es un </a:t>
            </a:r>
            <a:r>
              <a:rPr lang="es-ES" u="sng" baseline="0" dirty="0" smtClean="0"/>
              <a:t>Germinal</a:t>
            </a:r>
            <a:r>
              <a:rPr lang="es-ES" baseline="0" dirty="0" smtClean="0"/>
              <a:t> de Zola, aquí aparecen un cura, y un marqués.</a:t>
            </a:r>
          </a:p>
          <a:p>
            <a:r>
              <a:rPr lang="es-ES" baseline="0" dirty="0" smtClean="0"/>
              <a:t>-Tiene volúmenes de cuentos en los que recopila más o menos unos 500 cuentos escritos, como por ejemplo: </a:t>
            </a:r>
            <a:r>
              <a:rPr lang="es-ES" u="sng" baseline="0" dirty="0" smtClean="0"/>
              <a:t>Cuentos de Navidad</a:t>
            </a:r>
            <a:r>
              <a:rPr lang="es-ES" baseline="0" dirty="0" smtClean="0"/>
              <a:t>, o </a:t>
            </a:r>
            <a:r>
              <a:rPr lang="es-ES" u="sng" baseline="0" dirty="0" smtClean="0"/>
              <a:t>Cuentos de amor</a:t>
            </a:r>
            <a:r>
              <a:rPr lang="es-ES" baseline="0" dirty="0" smtClean="0"/>
              <a:t>.</a:t>
            </a:r>
          </a:p>
          <a:p>
            <a:endParaRPr lang="es-ES" baseline="0" dirty="0" smtClean="0"/>
          </a:p>
          <a:p>
            <a:r>
              <a:rPr lang="es-ES" u="sng" baseline="0" dirty="0" smtClean="0"/>
              <a:t>Madre Naturaleza </a:t>
            </a:r>
            <a:r>
              <a:rPr lang="es-ES" baseline="0" dirty="0" smtClean="0"/>
              <a:t>y </a:t>
            </a:r>
            <a:r>
              <a:rPr lang="es-ES" u="sng" baseline="0" dirty="0" smtClean="0"/>
              <a:t>Los Pazos de Ulloa </a:t>
            </a:r>
            <a:r>
              <a:rPr lang="es-ES" baseline="0" dirty="0" smtClean="0"/>
              <a:t>son dos obras que retratan la Galicia del siglo XIX, con caciques, criados codiciosos, un mundo lleno de barbarie. Las dos retratan escenas violentas, las cuales en el fondo siempre corregirá a través de la fe.</a:t>
            </a:r>
          </a:p>
          <a:p>
            <a:endParaRPr lang="es-ES" dirty="0"/>
          </a:p>
        </p:txBody>
      </p:sp>
      <p:sp>
        <p:nvSpPr>
          <p:cNvPr id="4" name="3 Marcador de número de diapositiva"/>
          <p:cNvSpPr>
            <a:spLocks noGrp="1"/>
          </p:cNvSpPr>
          <p:nvPr>
            <p:ph type="sldNum" sz="quarter" idx="10"/>
          </p:nvPr>
        </p:nvSpPr>
        <p:spPr/>
        <p:txBody>
          <a:bodyPr/>
          <a:lstStyle/>
          <a:p>
            <a:fld id="{EA991868-61DF-4788-BD09-806F5E8617FE}" type="slidenum">
              <a:rPr lang="es-ES" smtClean="0"/>
              <a:t>27</a:t>
            </a:fld>
            <a:endParaRPr lang="es-ES"/>
          </a:p>
        </p:txBody>
      </p:sp>
    </p:spTree>
    <p:extLst>
      <p:ext uri="{BB962C8B-B14F-4D97-AF65-F5344CB8AC3E}">
        <p14:creationId xmlns:p14="http://schemas.microsoft.com/office/powerpoint/2010/main" val="402458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-Deshumanizados</a:t>
            </a:r>
            <a:r>
              <a:rPr lang="es-ES" baseline="0" dirty="0" smtClean="0"/>
              <a:t> pazos en los que la naturaleza cambia a los personajes.</a:t>
            </a:r>
          </a:p>
          <a:p>
            <a:r>
              <a:rPr lang="es-ES" baseline="0" dirty="0" smtClean="0"/>
              <a:t>-La obra cuenta la llegada de Julián a los pazos para ayudar al Marqués.</a:t>
            </a:r>
          </a:p>
          <a:p>
            <a:r>
              <a:rPr lang="es-ES" baseline="0" dirty="0" smtClean="0"/>
              <a:t>-Brutales descripciones de una </a:t>
            </a:r>
            <a:r>
              <a:rPr lang="es-ES" baseline="0" smtClean="0"/>
              <a:t>Galicia autóctona.</a:t>
            </a:r>
            <a:endParaRPr lang="es-ES" baseline="0" dirty="0" smtClean="0"/>
          </a:p>
          <a:p>
            <a:r>
              <a:rPr lang="es-ES" baseline="0" dirty="0" smtClean="0"/>
              <a:t>-Caciquismo desmesurado-trampas electorales.</a:t>
            </a:r>
          </a:p>
          <a:p>
            <a:r>
              <a:rPr lang="es-ES" baseline="0" dirty="0" smtClean="0"/>
              <a:t>-Maltrato femenino.</a:t>
            </a:r>
          </a:p>
          <a:p>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EA991868-61DF-4788-BD09-806F5E8617FE}" type="slidenum">
              <a:rPr lang="es-ES" smtClean="0"/>
              <a:t>28</a:t>
            </a:fld>
            <a:endParaRPr lang="es-ES"/>
          </a:p>
        </p:txBody>
      </p:sp>
    </p:spTree>
    <p:extLst>
      <p:ext uri="{BB962C8B-B14F-4D97-AF65-F5344CB8AC3E}">
        <p14:creationId xmlns:p14="http://schemas.microsoft.com/office/powerpoint/2010/main" val="3506413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29</a:t>
            </a:fld>
            <a:endParaRPr lang="es-ES"/>
          </a:p>
        </p:txBody>
      </p:sp>
    </p:spTree>
    <p:extLst>
      <p:ext uri="{BB962C8B-B14F-4D97-AF65-F5344CB8AC3E}">
        <p14:creationId xmlns:p14="http://schemas.microsoft.com/office/powerpoint/2010/main" val="4213008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Narra las vicisitudes de Lázaro, joven liberal, que llega a Madrid durante el trienio liberal, para instalarse en casa de su tío Elías «Coletilla», que es un espía reaccionario de Fernando VII. En la casa se encuentra de nuevo con Clara, que es una protegida de su tío y que es maltratada por el mismo, de la cual está enamorado perdidamente. El tío decide dejarla en casa de las </a:t>
            </a:r>
            <a:r>
              <a:rPr lang="es-ES_tradnl" dirty="0" err="1" smtClean="0"/>
              <a:t>Porreño</a:t>
            </a:r>
            <a:r>
              <a:rPr lang="es-ES_tradnl" dirty="0" smtClean="0"/>
              <a:t>, que son tres beatas. Al descubrir que Claudio </a:t>
            </a:r>
            <a:r>
              <a:rPr lang="es-ES_tradnl" dirty="0" err="1" smtClean="0"/>
              <a:t>Bozmediano</a:t>
            </a:r>
            <a:r>
              <a:rPr lang="es-ES_tradnl" dirty="0" smtClean="0"/>
              <a:t>, otro pretendiente de Clara, ha entrado la casa para verla, la echan de la casa. Lázaro la busca desesperadamente hasta encontrarla con la ayuda del mismo </a:t>
            </a:r>
            <a:r>
              <a:rPr lang="es-ES_tradnl" dirty="0" err="1" smtClean="0"/>
              <a:t>Bozmediano</a:t>
            </a:r>
            <a:r>
              <a:rPr lang="es-ES_tradnl" dirty="0" smtClean="0"/>
              <a:t>, un militar liberal, y después de avisar a sus amigos liberales, para salvarlos de la masacre que les espera, huye con Clara, de nuevo gracias al militar, a su pueblo donde se instalan definitivamente.</a:t>
            </a:r>
          </a:p>
          <a:p>
            <a:endParaRPr lang="es-ES_tradnl" dirty="0" smtClean="0"/>
          </a:p>
          <a:p>
            <a:endParaRPr lang="es-ES_tradnl" dirty="0" smtClean="0"/>
          </a:p>
          <a:p>
            <a:r>
              <a:rPr lang="es-ES_tradnl" dirty="0" smtClean="0"/>
              <a:t>La Fontana de Oro es una cafetería tertulia de las muchas que existían en la época donde se reunían los liberales para hablar de política</a:t>
            </a:r>
            <a:r>
              <a:rPr lang="es-ES_tradnl" baseline="0" dirty="0" smtClean="0"/>
              <a:t> en la obra se ve </a:t>
            </a:r>
            <a:r>
              <a:rPr lang="es-ES_tradnl" dirty="0" smtClean="0"/>
              <a:t>el intento de instauración de una monarquía absolutista y el intento de asesinato de los dirigentes liberales fueron hechos reales. Y por ello la historia narra dos mundos que se enfrentan como</a:t>
            </a:r>
            <a:r>
              <a:rPr lang="es-ES_tradnl" baseline="0" dirty="0" smtClean="0"/>
              <a:t> era común por aquellas fechas.</a:t>
            </a:r>
            <a:endParaRPr lang="es-ES_tradnl" dirty="0" smtClean="0"/>
          </a:p>
          <a:p>
            <a:r>
              <a:rPr lang="es-ES" dirty="0" smtClean="0"/>
              <a:t> </a:t>
            </a:r>
          </a:p>
          <a:p>
            <a:r>
              <a:rPr lang="es-ES" dirty="0" err="1" smtClean="0"/>
              <a:t>Galdos</a:t>
            </a:r>
            <a:r>
              <a:rPr lang="es-ES" dirty="0" smtClean="0"/>
              <a:t> utiliza un Impactante simbolismo</a:t>
            </a:r>
            <a:r>
              <a:rPr lang="es-ES" baseline="0" dirty="0" smtClean="0"/>
              <a:t> con el nombre de sus personajes (don </a:t>
            </a:r>
            <a:r>
              <a:rPr lang="es-ES" baseline="0" dirty="0" err="1" smtClean="0"/>
              <a:t>inocecio</a:t>
            </a:r>
            <a:r>
              <a:rPr lang="es-ES" baseline="0" dirty="0" smtClean="0"/>
              <a:t>, el cura que no resulta ser tan inocente, doña perfecta lejana y casi antepuesta a lo que es su nombre, )</a:t>
            </a:r>
            <a:r>
              <a:rPr lang="es-ES" dirty="0" smtClean="0"/>
              <a:t> </a:t>
            </a:r>
          </a:p>
          <a:p>
            <a:r>
              <a:rPr lang="es-ES" dirty="0" smtClean="0"/>
              <a:t>Retomare la frase de una sabia ilustrada que afirmaba que navegar</a:t>
            </a:r>
            <a:r>
              <a:rPr lang="es-ES" baseline="0" dirty="0" smtClean="0"/>
              <a:t> los ojos por las paginas galdosianas es vagabundear las intrépidas calles al detalle con precisiones milimetradas.</a:t>
            </a:r>
            <a:endParaRPr lang="es-ES" dirty="0" smtClean="0"/>
          </a:p>
          <a:p>
            <a:endParaRPr lang="es-ES" dirty="0" smtClean="0"/>
          </a:p>
          <a:p>
            <a:r>
              <a:rPr lang="es-ES_tradnl" dirty="0" smtClean="0"/>
              <a:t>La desheredada :Isidora </a:t>
            </a:r>
            <a:r>
              <a:rPr lang="es-ES_tradnl" dirty="0" err="1" smtClean="0"/>
              <a:t>Rufete</a:t>
            </a:r>
            <a:r>
              <a:rPr lang="es-ES_tradnl" dirty="0" smtClean="0"/>
              <a:t>, una muchacha que vive en un ambiente humilde que cree poseer documentos que la convierten en hija ilegítima de la marquesa de </a:t>
            </a:r>
            <a:r>
              <a:rPr lang="es-ES_tradnl" dirty="0" err="1" smtClean="0"/>
              <a:t>Aransis</a:t>
            </a:r>
            <a:r>
              <a:rPr lang="es-ES_tradnl" dirty="0" smtClean="0"/>
              <a:t>, basa su existencia en su presunta nobleza, y derrocha mucho más de lo que le es posible. Su hermano es un delincuente, y tras la muerte de su padre se va a vivir con su tía Sanguijuela pero se marcha de su casa a raíz de una disputa.</a:t>
            </a:r>
          </a:p>
          <a:p>
            <a:r>
              <a:rPr lang="es-ES_tradnl" dirty="0" smtClean="0"/>
              <a:t>sufre una gran decepción cuando su supuesta abuela la rechaza y niega el parentesco. Isidora se enamora de Joaquín Pez y tienen un hijo (Macrocéfalo). Más tarde se pelean y se separan. </a:t>
            </a:r>
          </a:p>
          <a:p>
            <a:r>
              <a:rPr lang="es-ES_tradnl" dirty="0" smtClean="0"/>
              <a:t>Isidora se ve obligada a pedir dinero y confía en que algún día su suerte cambie. En</a:t>
            </a:r>
            <a:r>
              <a:rPr lang="es-ES_tradnl" baseline="0" dirty="0" smtClean="0"/>
              <a:t> la novela naturalista podemos observar la decadencia de una </a:t>
            </a:r>
            <a:r>
              <a:rPr lang="es-ES_tradnl" dirty="0" err="1" smtClean="0"/>
              <a:t>Alegria</a:t>
            </a:r>
            <a:r>
              <a:rPr lang="es-ES_tradnl" dirty="0" smtClean="0">
                <a:sym typeface="Wingdings" panose="05000000000000000000" pitchFamily="2" charset="2"/>
              </a:rPr>
              <a:t> </a:t>
            </a:r>
            <a:r>
              <a:rPr lang="es-ES_tradnl" dirty="0" err="1" smtClean="0">
                <a:sym typeface="Wingdings" panose="05000000000000000000" pitchFamily="2" charset="2"/>
              </a:rPr>
              <a:t>frustraciónhulle</a:t>
            </a:r>
            <a:r>
              <a:rPr lang="es-ES_tradnl" dirty="0" smtClean="0">
                <a:sym typeface="Wingdings" panose="05000000000000000000" pitchFamily="2" charset="2"/>
              </a:rPr>
              <a:t> rechazada casada</a:t>
            </a:r>
            <a:r>
              <a:rPr lang="es-ES_tradnl" baseline="0" dirty="0" smtClean="0">
                <a:sym typeface="Wingdings" panose="05000000000000000000" pitchFamily="2" charset="2"/>
              </a:rPr>
              <a:t>  separada para terminar siendo mendiga. </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82BEE78C-EC9E-4D09-89E2-AB5EBCE0E077}" type="slidenum">
              <a:rPr lang="es-ES_tradnl" smtClean="0"/>
              <a:t>30</a:t>
            </a:fld>
            <a:endParaRPr lang="es-ES_tradnl"/>
          </a:p>
        </p:txBody>
      </p:sp>
    </p:spTree>
    <p:extLst>
      <p:ext uri="{BB962C8B-B14F-4D97-AF65-F5344CB8AC3E}">
        <p14:creationId xmlns:p14="http://schemas.microsoft.com/office/powerpoint/2010/main" val="1806407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31</a:t>
            </a:fld>
            <a:endParaRPr lang="es-ES"/>
          </a:p>
        </p:txBody>
      </p:sp>
    </p:spTree>
    <p:extLst>
      <p:ext uri="{BB962C8B-B14F-4D97-AF65-F5344CB8AC3E}">
        <p14:creationId xmlns:p14="http://schemas.microsoft.com/office/powerpoint/2010/main" val="377545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a:t>
            </a:fld>
            <a:endParaRPr lang="es-ES"/>
          </a:p>
        </p:txBody>
      </p:sp>
    </p:spTree>
    <p:extLst>
      <p:ext uri="{BB962C8B-B14F-4D97-AF65-F5344CB8AC3E}">
        <p14:creationId xmlns:p14="http://schemas.microsoft.com/office/powerpoint/2010/main" val="2119235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 como Larra y Dámaso Alonso, una pluma temible y fustigadora. A nivel literario, admira a Balzac, Flaubert y Zola, pero sobre todo a Galdós. Es republicano y progresista convencido, lo que le llevará a apoyar la Institución Libre de Enseñanza, tan elogiada por los venideros noventayochistas. </a:t>
            </a:r>
          </a:p>
          <a:p>
            <a:r>
              <a:rPr lang="es-ES" dirty="0" smtClean="0"/>
              <a:t>Es, a pesar de su maestría en el uso del lenguaje, poco fecundo, pues solo escribe dos novelas, aunque abundantes cuentos, entre los que destaca </a:t>
            </a:r>
            <a:r>
              <a:rPr lang="es-ES" u="sng" dirty="0" smtClean="0"/>
              <a:t>Adiós Cordera</a:t>
            </a:r>
            <a:r>
              <a:rPr lang="es-ES" dirty="0" smtClean="0"/>
              <a:t>. Todos ellos están impregnados de humor y ternura, pues se muestra un paternalismo evidente hacia los más desfavorecidos.</a:t>
            </a:r>
          </a:p>
          <a:p>
            <a:r>
              <a:rPr lang="es-ES" u="sng" dirty="0" smtClean="0"/>
              <a:t>Adiós Cordera</a:t>
            </a:r>
            <a:r>
              <a:rPr lang="es-ES" dirty="0" smtClean="0"/>
              <a:t> acaece en el </a:t>
            </a:r>
            <a:r>
              <a:rPr lang="es-ES" dirty="0" err="1" smtClean="0"/>
              <a:t>prao</a:t>
            </a:r>
            <a:r>
              <a:rPr lang="es-ES" dirty="0" smtClean="0"/>
              <a:t> Somonte, un lugar pacífico e idealizado, descrito poéticamente. Es la vida de dos hermanos, huérfanos de madre, que adoptan a esa vaca como único sustento material y familiar. Se denuncia el progreso y la guerra que lleva asociado, que contrasta con la tranquilidad del </a:t>
            </a:r>
            <a:r>
              <a:rPr lang="es-ES" dirty="0" err="1" smtClean="0"/>
              <a:t>prao</a:t>
            </a:r>
            <a:r>
              <a:rPr lang="es-ES" dirty="0" smtClean="0"/>
              <a:t>. Nada cambia, pues estos niños inocentes, están destinados a ser pobres toda su existencia, pues su dios, no es verdadero y su sacrifico no produce resultado. </a:t>
            </a:r>
          </a:p>
          <a:p>
            <a:r>
              <a:rPr lang="es-ES" dirty="0" smtClean="0"/>
              <a:t>Como </a:t>
            </a:r>
            <a:r>
              <a:rPr lang="es-ES" dirty="0"/>
              <a:t>dirá Delibes, "Cuando el "progreso" va contra la Naturaleza y contra el hombre, no podemos llamarlo </a:t>
            </a:r>
            <a:r>
              <a:rPr lang="es-ES" dirty="0" smtClean="0"/>
              <a:t>progreso“. Efectivamente, el “progreso” no hace avanzar a esta familia que sigue igual de pobre. </a:t>
            </a:r>
          </a:p>
          <a:p>
            <a:r>
              <a:rPr lang="es-ES" dirty="0" smtClean="0"/>
              <a:t>Los triángulos abundan en el relato, pues tres son los personajes, y tres son los lados del prado, que no posee salida, escapatoria de esa vida miserable. Es un </a:t>
            </a:r>
            <a:r>
              <a:rPr lang="es-ES" dirty="0" err="1" smtClean="0"/>
              <a:t>beatus</a:t>
            </a:r>
            <a:r>
              <a:rPr lang="es-ES" dirty="0" smtClean="0"/>
              <a:t> </a:t>
            </a:r>
            <a:r>
              <a:rPr lang="es-ES" dirty="0" err="1" smtClean="0"/>
              <a:t>ille</a:t>
            </a:r>
            <a:r>
              <a:rPr lang="es-ES" dirty="0" smtClean="0"/>
              <a:t> empapado de lágrimas, muerte y soledad, en el que los niños y su animal intercambian sus roles.</a:t>
            </a:r>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32</a:t>
            </a:fld>
            <a:endParaRPr lang="es-ES"/>
          </a:p>
        </p:txBody>
      </p:sp>
    </p:spTree>
    <p:extLst>
      <p:ext uri="{BB962C8B-B14F-4D97-AF65-F5344CB8AC3E}">
        <p14:creationId xmlns:p14="http://schemas.microsoft.com/office/powerpoint/2010/main" val="59448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a:t>
            </a:r>
            <a:r>
              <a:rPr lang="es-ES" u="sng" dirty="0" smtClean="0"/>
              <a:t>La Regenta</a:t>
            </a:r>
            <a:r>
              <a:rPr lang="es-ES" dirty="0" smtClean="0"/>
              <a:t> podrán verse unidas todas las características propias del movimiento, será un pintura profunda social y psicológica de una España de provincia agobiante, de gente falsa y altanera, que le servirá a Clarín para criticar a todos sus coetáneos, pues en las calles de una Vetusta que no es más que un Oviedo enmascarado, pasean todos los españoles.</a:t>
            </a:r>
          </a:p>
          <a:p>
            <a:r>
              <a:rPr lang="es-ES" dirty="0" smtClean="0"/>
              <a:t>Ana Ozores, la protagonista, vivirá una profunda elegía personal, que como todo canto, terminará con una muerte interna, que será cantada mucho más dramáticamente de como lo hizo Miguel Hernández a su amigo </a:t>
            </a:r>
            <a:r>
              <a:rPr lang="es-ES" dirty="0" err="1" smtClean="0"/>
              <a:t>Ramon</a:t>
            </a:r>
            <a:r>
              <a:rPr lang="es-ES" dirty="0" smtClean="0"/>
              <a:t> </a:t>
            </a:r>
            <a:r>
              <a:rPr lang="es-ES" dirty="0" err="1" smtClean="0"/>
              <a:t>Sijé</a:t>
            </a:r>
            <a:r>
              <a:rPr lang="es-ES" dirty="0" smtClean="0"/>
              <a:t>. En su cuerpo batallarán religiosidad e instinto, sumisión y voluntad. Su lucha estará personificada en las figuras del Magistral Fermín de Pas y de don Álvaro </a:t>
            </a:r>
            <a:r>
              <a:rPr lang="es-ES" dirty="0" err="1" smtClean="0"/>
              <a:t>Mesía</a:t>
            </a:r>
            <a:r>
              <a:rPr lang="es-ES" dirty="0" smtClean="0"/>
              <a:t>, que tirarán de ella como si de una cuerda se tratase. La verán perdida y la creerán suya en numerosas ocasiones, pero al final, ambos habrán destruido de tal manera el campo de batalla, que nada quedará de esa Ana pura, inocente y verdadera que llegó de Granada con el Regente de la Audiencia Provincial.</a:t>
            </a:r>
          </a:p>
          <a:p>
            <a:r>
              <a:rPr lang="es-ES" dirty="0" smtClean="0"/>
              <a:t>Será de cuerpo débil y sus enfermedades serán puntos de inflexión que la harán pasar de una piedad mística a una religiosidad de costumbres (en su </a:t>
            </a:r>
            <a:r>
              <a:rPr lang="es-ES" dirty="0" err="1" smtClean="0"/>
              <a:t>infanica</a:t>
            </a:r>
            <a:r>
              <a:rPr lang="es-ES" dirty="0" smtClean="0"/>
              <a:t>, en Loreto) y de una pasión descontrolada a una religión de cumplimiento (en Vetusta).</a:t>
            </a:r>
          </a:p>
          <a:p>
            <a:r>
              <a:rPr lang="es-ES" dirty="0" smtClean="0"/>
              <a:t>La obra, considerada la segunda más importante de nuestra Literatura, tras el Quijote, está triplemente encuadrada, pues empieza y acaba en octubre, en el campanario de la Catedral </a:t>
            </a:r>
            <a:r>
              <a:rPr lang="es-ES" dirty="0" err="1" smtClean="0"/>
              <a:t>vetustense</a:t>
            </a:r>
            <a:r>
              <a:rPr lang="es-ES" dirty="0" smtClean="0"/>
              <a:t>, con Celedonio y la célebre oración “Soplaba el viento sur perezoso y caliente”, que es presagio de calores pegajosos en el Norte.</a:t>
            </a:r>
          </a:p>
          <a:p>
            <a:r>
              <a:rPr lang="es-ES" dirty="0" smtClean="0"/>
              <a:t>Se divide en dos tomos de 15 capítulos cada uno, en el primero, sólo acaecerán tres días monótonos en la capital de provincia, mas serán mostrados con un profundo detalle, numerosas </a:t>
            </a:r>
            <a:r>
              <a:rPr lang="es-ES" dirty="0" err="1" smtClean="0"/>
              <a:t>analepsis</a:t>
            </a:r>
            <a:r>
              <a:rPr lang="es-ES" dirty="0" smtClean="0"/>
              <a:t> y abundantes prosopopeyas y etopeyas. En la segunda, que sucede unos meses más tarde, se encadenan dramáticamente tres años de hechos que llevan al lector a un sorprendente final.</a:t>
            </a:r>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33</a:t>
            </a:fld>
            <a:endParaRPr lang="es-ES" dirty="0"/>
          </a:p>
        </p:txBody>
      </p:sp>
    </p:spTree>
    <p:extLst>
      <p:ext uri="{BB962C8B-B14F-4D97-AF65-F5344CB8AC3E}">
        <p14:creationId xmlns:p14="http://schemas.microsoft.com/office/powerpoint/2010/main" val="2926187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adulterio de Ana, igual que el que padeció Ana </a:t>
            </a:r>
            <a:r>
              <a:rPr lang="es-ES" dirty="0" err="1" smtClean="0"/>
              <a:t>Karenina</a:t>
            </a:r>
            <a:r>
              <a:rPr lang="es-ES" dirty="0" smtClean="0"/>
              <a:t>, Emma </a:t>
            </a:r>
            <a:r>
              <a:rPr lang="es-ES" dirty="0" err="1" smtClean="0"/>
              <a:t>Bovary</a:t>
            </a:r>
            <a:r>
              <a:rPr lang="es-ES" dirty="0" smtClean="0"/>
              <a:t> o Jacinta, por quien Clarín se ve influenciado, queda en cierto modo justificado, por la brutal presión que ejerce la sociedad sobre ella. Sin embargo, en la obra, como en las de Galdós, no se critica ni se las alaba, sólo se muestra una realidad existente, los peligros y de casar al </a:t>
            </a:r>
            <a:r>
              <a:rPr lang="es-ES" u="sng" dirty="0" smtClean="0"/>
              <a:t>Viejo y la niña</a:t>
            </a:r>
            <a:r>
              <a:rPr lang="es-ES" dirty="0" smtClean="0"/>
              <a:t>, que ya advirtió Moratín, pero mostrando que triunfa el amor, no gracias a la razón, sino a las pasiones.</a:t>
            </a:r>
          </a:p>
          <a:p>
            <a:r>
              <a:rPr lang="es-ES" dirty="0" smtClean="0"/>
              <a:t>Efectivamente, es el medio el que invita, incita, o más bien, obliga a actuar como actúan a los personajes. Todo el mundo es falso, mediocre y anhelaría ser igual de puro, de inocente, de decidido y de bello que la Regenta, pero nadie es lo suficientemente valiente para dar los pasos necesarios en su dirección.  La obra es una crítica a todos aquellos que tienen como filosofía de vida el “quiero y no puedo·, abundante en los farmacéuticos decimonónicos, como </a:t>
            </a:r>
            <a:r>
              <a:rPr lang="es-ES" dirty="0" err="1" smtClean="0"/>
              <a:t>Homais</a:t>
            </a:r>
            <a:r>
              <a:rPr lang="es-ES" dirty="0" smtClean="0"/>
              <a:t> o Maximiliano Rubín.</a:t>
            </a:r>
          </a:p>
          <a:p>
            <a:r>
              <a:rPr lang="es-ES" dirty="0" smtClean="0"/>
              <a:t>La ideología naturalista queda perfectamente reflejada en </a:t>
            </a:r>
            <a:r>
              <a:rPr lang="es-ES" u="sng" dirty="0" smtClean="0"/>
              <a:t>La Regenta</a:t>
            </a:r>
            <a:r>
              <a:rPr lang="es-ES" dirty="0" smtClean="0"/>
              <a:t>, no sólo gracias a sus minuciosas descripciones y al diálogo, sino también gracias al triple determinismo presente. Por un lado, toda la sociedad se enfrenta a la protagonista, sin embargo, en sus genes están presentes el espíritu díscolo de su madre (en Loreto con 7 años se quedó a solas con un niño en una barca) y el laicismo y progresismo de un don Carlos que no anhela ni Dios, ni patria, ni fueros y mucho menos, rey. Además, influye en ella el ambiente de esas eternas tardes en una Vetusta sin más diversión que un menospreciado y pecaminoso teatro, o unas tertulias falsas en casa de los </a:t>
            </a:r>
            <a:r>
              <a:rPr lang="es-ES" dirty="0" err="1" smtClean="0"/>
              <a:t>Vegallana</a:t>
            </a:r>
            <a:r>
              <a:rPr lang="es-ES" dirty="0" smtClean="0"/>
              <a:t>. Eso no evitará que se critique la educación de la época, demasiado estricta y cerrada, anhelando el espíritu krausista de la Institución Libre de Enseñanza.</a:t>
            </a:r>
          </a:p>
          <a:p>
            <a:r>
              <a:rPr lang="es-ES" dirty="0" smtClean="0"/>
              <a:t>Clarín quedará identificado plenamente con su personaje, como ya acaeció con Flaubert y </a:t>
            </a:r>
            <a:r>
              <a:rPr lang="es-ES" dirty="0" err="1" smtClean="0"/>
              <a:t>Mme</a:t>
            </a:r>
            <a:r>
              <a:rPr lang="es-ES" dirty="0" smtClean="0"/>
              <a:t> </a:t>
            </a:r>
            <a:r>
              <a:rPr lang="es-ES" dirty="0" err="1" smtClean="0"/>
              <a:t>Bovary</a:t>
            </a:r>
            <a:r>
              <a:rPr lang="es-ES" dirty="0" smtClean="0"/>
              <a:t>, pues ambos comparten edad y una mala letra terrible, como dirían Galdós «¡</a:t>
            </a:r>
            <a:r>
              <a:rPr lang="es-ES" dirty="0"/>
              <a:t>Cuán más hermoso recibir un papel lleno de garabatos y prepararse a los goces puros de la adivinación! Ir conquistando sílaba a sílaba el reino misterioso de su escritura caldea</a:t>
            </a:r>
            <a:r>
              <a:rPr lang="es-ES" dirty="0" smtClean="0"/>
              <a:t>» y Pardo Bazán, que </a:t>
            </a:r>
            <a:r>
              <a:rPr lang="es-ES" dirty="0"/>
              <a:t>«Ya tenía ganas de ver sus deliciosos </a:t>
            </a:r>
            <a:r>
              <a:rPr lang="es-ES" dirty="0" err="1"/>
              <a:t>garabatitos</a:t>
            </a:r>
            <a:r>
              <a:rPr lang="es-ES" dirty="0" smtClean="0"/>
              <a:t>» y se plasmará en la obra “Adivinó, más que descifró”.</a:t>
            </a:r>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34</a:t>
            </a:fld>
            <a:endParaRPr lang="es-ES"/>
          </a:p>
        </p:txBody>
      </p:sp>
    </p:spTree>
    <p:extLst>
      <p:ext uri="{BB962C8B-B14F-4D97-AF65-F5344CB8AC3E}">
        <p14:creationId xmlns:p14="http://schemas.microsoft.com/office/powerpoint/2010/main" val="2304856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smtClean="0"/>
              <a:t>Evocando al Tenorio que ven en la noche de Todos los Santos, causando polémica y revuelo, además de cólera en el Magistral, podemos decir que Ana es una doña Inés mística que sucumbe sin remedio al calor del amor.</a:t>
            </a:r>
          </a:p>
          <a:p>
            <a:pPr marL="171450" indent="-171450">
              <a:buFont typeface="Arial" panose="020B0604020202020204" pitchFamily="34" charset="0"/>
              <a:buChar char="•"/>
            </a:pPr>
            <a:r>
              <a:rPr lang="es-ES" dirty="0" smtClean="0"/>
              <a:t>Sin embargo, ella está casada con don Víctor, Regente jubilado, y por tanto mucho mayor que ella, que no quiere tener hijos y cuyos únicas diversiones son la caza y sus “maquetitas”. Es frío, aunque poco dominador y en los momentos de mayor piedad de su mujer, deja el teatro clásico para adentrarse en la religiosidad profunda.</a:t>
            </a:r>
          </a:p>
          <a:p>
            <a:pPr marL="171450" indent="-171450">
              <a:buFont typeface="Arial" panose="020B0604020202020204" pitchFamily="34" charset="0"/>
              <a:buChar char="•"/>
            </a:pPr>
            <a:r>
              <a:rPr lang="es-ES" dirty="0" smtClean="0"/>
              <a:t>Don Álvaro es un don Juan calculador y siempre victorioso, salvo en el caso de la dama más bella de Vetusta. Intentará por todos los medios hacerla adúltera, más sólo conseguirá miradas que se convertirán en rechazadora frialdad. Es el cacique del partido liberal.</a:t>
            </a:r>
          </a:p>
          <a:p>
            <a:pPr marL="171450" indent="-171450">
              <a:buFont typeface="Arial" panose="020B0604020202020204" pitchFamily="34" charset="0"/>
              <a:buChar char="•"/>
            </a:pPr>
            <a:r>
              <a:rPr lang="es-ES" dirty="0" smtClean="0"/>
              <a:t>Los “amigos” de Ana son unos acomplejados burgueses, que anhelan un título nobiliario y haber resistido a don Álvaro (Obdulia), no llevar una pesada carga familiar (Visitación, “la del banco”), tener dinero (los marqueses) y la suerte de su amigo (Paco </a:t>
            </a:r>
            <a:r>
              <a:rPr lang="es-ES" dirty="0" err="1" smtClean="0"/>
              <a:t>Vegallana</a:t>
            </a:r>
            <a:r>
              <a:rPr lang="es-ES" dirty="0" smtClean="0"/>
              <a:t>, su hijo), ser un verdadero erudito (Don Saturnino), o un reconocido poeta (</a:t>
            </a:r>
            <a:r>
              <a:rPr lang="es-ES" dirty="0" err="1" smtClean="0"/>
              <a:t>Trifón</a:t>
            </a:r>
            <a:r>
              <a:rPr lang="es-ES" dirty="0" smtClean="0"/>
              <a:t> </a:t>
            </a:r>
            <a:r>
              <a:rPr lang="es-ES" dirty="0" err="1" smtClean="0"/>
              <a:t>Cármenes</a:t>
            </a:r>
            <a:r>
              <a:rPr lang="es-ES" dirty="0" smtClean="0"/>
              <a:t>). Sin embargo, todos ellos fracasan.</a:t>
            </a:r>
          </a:p>
          <a:p>
            <a:pPr marL="171450" indent="-171450">
              <a:buFont typeface="Arial" panose="020B0604020202020204" pitchFamily="34" charset="0"/>
              <a:buChar char="•"/>
            </a:pPr>
            <a:r>
              <a:rPr lang="es-ES" dirty="0" smtClean="0"/>
              <a:t>En el otro extremo del corazón de Ana se encuentra un Magistral que, cuan </a:t>
            </a:r>
            <a:r>
              <a:rPr lang="es-ES" dirty="0" err="1" smtClean="0"/>
              <a:t>euncuo</a:t>
            </a:r>
            <a:r>
              <a:rPr lang="es-ES" dirty="0" smtClean="0"/>
              <a:t>, sacrifica su virilidad y su fuerza, por un ascenso social, que a veces, como sucede al escalar, se ve empañado por sus faldas. Su piedad es falsa y castigadora.</a:t>
            </a:r>
          </a:p>
          <a:p>
            <a:pPr marL="171450" indent="-171450">
              <a:buFont typeface="Arial" panose="020B0604020202020204" pitchFamily="34" charset="0"/>
              <a:buChar char="•"/>
            </a:pPr>
            <a:r>
              <a:rPr lang="es-ES" dirty="0" smtClean="0"/>
              <a:t>Frente a él se encuentra el representante de la religión verdadera, ese </a:t>
            </a:r>
            <a:r>
              <a:rPr lang="es-ES" dirty="0" err="1" smtClean="0"/>
              <a:t>Camoirán</a:t>
            </a:r>
            <a:r>
              <a:rPr lang="es-ES" dirty="0" smtClean="0"/>
              <a:t> entregado y generoso que, sin embargo, no domina la diócesis.</a:t>
            </a:r>
          </a:p>
          <a:p>
            <a:pPr marL="171450" indent="-171450">
              <a:buFont typeface="Arial" panose="020B0604020202020204" pitchFamily="34" charset="0"/>
              <a:buChar char="•"/>
            </a:pPr>
            <a:r>
              <a:rPr lang="es-ES" dirty="0" smtClean="0"/>
              <a:t>El resto del clero no se salva de crítica. </a:t>
            </a:r>
            <a:r>
              <a:rPr lang="es-ES" dirty="0" err="1" smtClean="0"/>
              <a:t>Ripamilán</a:t>
            </a:r>
            <a:r>
              <a:rPr lang="es-ES" dirty="0" smtClean="0"/>
              <a:t> y </a:t>
            </a:r>
            <a:r>
              <a:rPr lang="es-ES" dirty="0" err="1" smtClean="0"/>
              <a:t>Glocester</a:t>
            </a:r>
            <a:r>
              <a:rPr lang="es-ES" dirty="0" smtClean="0"/>
              <a:t> son acusados de lenguas viperinas y los dos monaguillos, quedarán muy mal parados.</a:t>
            </a:r>
          </a:p>
          <a:p>
            <a:pPr marL="171450" indent="-171450">
              <a:buFont typeface="Arial" panose="020B0604020202020204" pitchFamily="34" charset="0"/>
              <a:buChar char="•"/>
            </a:pPr>
            <a:r>
              <a:rPr lang="es-ES" dirty="0" smtClean="0"/>
              <a:t>El representante de la ideología naturalista y determinista es ese </a:t>
            </a:r>
            <a:r>
              <a:rPr lang="es-ES" dirty="0" err="1" smtClean="0"/>
              <a:t>Frígilis</a:t>
            </a:r>
            <a:r>
              <a:rPr lang="es-ES" dirty="0" smtClean="0"/>
              <a:t>, el botánico solitario, amante de las especies raras de plantas y creyente de esas “extrañas teorías” darwinistas. El es verdadero, porque está alejado de la civilización.</a:t>
            </a:r>
          </a:p>
          <a:p>
            <a:pPr marL="171450" indent="-171450">
              <a:buFont typeface="Arial" panose="020B0604020202020204" pitchFamily="34" charset="0"/>
              <a:buChar char="•"/>
            </a:pPr>
            <a:r>
              <a:rPr lang="es-ES" dirty="0" smtClean="0"/>
              <a:t>El dúo de ateos de Vetusta lo componen Pompeyo </a:t>
            </a:r>
            <a:r>
              <a:rPr lang="es-ES" dirty="0" err="1" smtClean="0"/>
              <a:t>Guimarán</a:t>
            </a:r>
            <a:r>
              <a:rPr lang="es-ES" dirty="0" smtClean="0"/>
              <a:t>, que predicará su religión de Justica a aquellos falsos ateos del Casino, para morir tras una confesión con el </a:t>
            </a:r>
            <a:r>
              <a:rPr lang="es-ES" dirty="0" err="1" smtClean="0"/>
              <a:t>Magistarl</a:t>
            </a:r>
            <a:r>
              <a:rPr lang="es-ES" dirty="0" smtClean="0"/>
              <a:t> y don Santos, arruinado por los negocios del dominador de Vetusta y que ahoga sus penas en alcohol.</a:t>
            </a:r>
          </a:p>
          <a:p>
            <a:pPr marL="171450" indent="-171450">
              <a:buFont typeface="Arial" panose="020B0604020202020204" pitchFamily="34" charset="0"/>
              <a:buChar char="•"/>
            </a:pPr>
            <a:r>
              <a:rPr lang="es-ES" dirty="0" smtClean="0"/>
              <a:t>El caciquismo está presente en la obra, tanto de liberales, encabezados por </a:t>
            </a:r>
            <a:r>
              <a:rPr lang="es-ES" dirty="0" err="1" smtClean="0"/>
              <a:t>Mesía</a:t>
            </a:r>
            <a:r>
              <a:rPr lang="es-ES" dirty="0" smtClean="0"/>
              <a:t>, Trabuco y </a:t>
            </a:r>
            <a:r>
              <a:rPr lang="es-ES" dirty="0" err="1" smtClean="0"/>
              <a:t>Orgazo</a:t>
            </a:r>
            <a:r>
              <a:rPr lang="es-ES" dirty="0" smtClean="0"/>
              <a:t> hijo, como </a:t>
            </a:r>
            <a:r>
              <a:rPr lang="es-ES" dirty="0" err="1" smtClean="0"/>
              <a:t>consevadores</a:t>
            </a:r>
            <a:r>
              <a:rPr lang="es-ES" dirty="0" smtClean="0"/>
              <a:t>, liderados por el marqués de </a:t>
            </a:r>
            <a:r>
              <a:rPr lang="es-ES" dirty="0" err="1" smtClean="0"/>
              <a:t>Vegallana</a:t>
            </a:r>
            <a:r>
              <a:rPr lang="es-ES" dirty="0" smtClean="0"/>
              <a:t>.</a:t>
            </a:r>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35</a:t>
            </a:fld>
            <a:endParaRPr lang="es-ES"/>
          </a:p>
        </p:txBody>
      </p:sp>
    </p:spTree>
    <p:extLst>
      <p:ext uri="{BB962C8B-B14F-4D97-AF65-F5344CB8AC3E}">
        <p14:creationId xmlns:p14="http://schemas.microsoft.com/office/powerpoint/2010/main" val="2862161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la obra sin embargo, sólo Ana asume las culpas de sus actos y es castigada por esa cruel sociedad. Buscará la </a:t>
            </a:r>
            <a:r>
              <a:rPr lang="es-ES" i="1" dirty="0" smtClean="0"/>
              <a:t>in media </a:t>
            </a:r>
            <a:r>
              <a:rPr lang="es-ES" i="1" dirty="0" err="1" smtClean="0"/>
              <a:t>virtus</a:t>
            </a:r>
            <a:r>
              <a:rPr lang="es-ES" dirty="0" smtClean="0"/>
              <a:t>, pero se verá pecaminosa y buscará el extremo, lo que le acarreará enfermedades y amargura.</a:t>
            </a:r>
          </a:p>
          <a:p>
            <a:r>
              <a:rPr lang="es-ES" dirty="0" smtClean="0"/>
              <a:t>En definitiva, </a:t>
            </a:r>
            <a:r>
              <a:rPr lang="es-ES" u="sng" dirty="0" smtClean="0"/>
              <a:t>La Regenta</a:t>
            </a:r>
            <a:r>
              <a:rPr lang="es-ES" dirty="0" smtClean="0"/>
              <a:t>, es una novela, que como dice Galdós en el prólogo de 1901, hace renacer un naturalismo nacido en España, que nos enseña que el hombre es bueno en la naturaleza, fuera de las influencias de una sociedad egoísta, altanera y corrupta.</a:t>
            </a:r>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36</a:t>
            </a:fld>
            <a:endParaRPr lang="es-ES"/>
          </a:p>
        </p:txBody>
      </p:sp>
    </p:spTree>
    <p:extLst>
      <p:ext uri="{BB962C8B-B14F-4D97-AF65-F5344CB8AC3E}">
        <p14:creationId xmlns:p14="http://schemas.microsoft.com/office/powerpoint/2010/main" val="2281435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PREGUNTA LITERATURIZADA</a:t>
            </a:r>
          </a:p>
          <a:p>
            <a:r>
              <a:rPr lang="es-ES" dirty="0" smtClean="0"/>
              <a:t>No </a:t>
            </a:r>
            <a:r>
              <a:rPr lang="es-ES" dirty="0"/>
              <a:t>sólo Clarín, tan identificado con su protagonista que comparte con ella hasta su mala letra, diseccionará profundamente la realidad que le rodea, sino que también lo hará el Magistral Fermín de Pas, un “eunuco, un ludibrio de hombre disfrazado de anafrodita”, cuya sotana, a diferencia de lo que creyó su madre, es “un sarcasmo de la suerte, un trapo de carnaval colgado al cuello”, que le dificulta el ascender, tanto por los montes del Vivero, como por la escala social. Este fuerte canónigo, contemplará con su catalejo que hace cada uno de los </a:t>
            </a:r>
            <a:r>
              <a:rPr lang="es-ES" dirty="0" err="1"/>
              <a:t>vetustenses</a:t>
            </a:r>
            <a:r>
              <a:rPr lang="es-ES" dirty="0"/>
              <a:t>, de toda clase y origen, y se dará cuenta de que “el mundo es como el confesionario lo muestra: un montón de basura”.</a:t>
            </a:r>
          </a:p>
          <a:p>
            <a:r>
              <a:rPr lang="es-ES" dirty="0"/>
              <a:t>Y es que él, será, gracias a su estatus y a las concesiones del obispo, dueño y señor de una ciudad que sirve para criticar a la monótona y falsa España de provincia de la Restauración, pues en sus calles, ya sea en el Espolón o la Encimada, caben todos: indianos, caciques, sacerdotes sin vocación, burgueses que llevan por estandarte el “quiero y no puedo”, poetas sin talento, eruditos sin más conocimiento que el suelo que pisan, ateos positivistas que se convierten, viudas romanescas y hombres de casino. Todos los estamentos, tipos y personas, son fustigados duramente, por su altanería, miseria espiritual y falsedad. Sólo se libran de ella ese “santo alegre” que es </a:t>
            </a:r>
            <a:r>
              <a:rPr lang="es-ES" dirty="0" err="1"/>
              <a:t>Camoirán</a:t>
            </a:r>
            <a:r>
              <a:rPr lang="es-ES" dirty="0"/>
              <a:t>, y el “loco tan cuerdo”, naturalista, determinista y darwinista </a:t>
            </a:r>
            <a:r>
              <a:rPr lang="es-ES" dirty="0" err="1"/>
              <a:t>Frígilis</a:t>
            </a:r>
            <a:r>
              <a:rPr lang="es-ES" dirty="0"/>
              <a:t>, porque ellos viven alejados del mundanal ruido, pues “no hay como los centros de civilización para despellejar cómodamente al prójimo”.</a:t>
            </a:r>
          </a:p>
          <a:p>
            <a:r>
              <a:rPr lang="es-ES" dirty="0"/>
              <a:t>Entre los habitantes del ente orgánico de esa Vetusta, que no es más que un Oviedo enmascarado, rige la envidia por la pureza y bondad de esa mística que equipara, en el magistral episodio de </a:t>
            </a:r>
            <a:r>
              <a:rPr lang="es-ES" dirty="0" err="1"/>
              <a:t>metaliteratura</a:t>
            </a:r>
            <a:r>
              <a:rPr lang="es-ES" dirty="0"/>
              <a:t> de la Noche de Todos los Santos, su vida con la de Doña Inés, pues su existencia es una continua y amarga dicotomía entre pasión y religiosidad, una elegía personal, que, como todas, terminará con una muerte interna, sintiendo sobre la boca “el vientre viscoso y frío de un sapo”, pero que será narrada con más dramatismo del que habrá en los versos dirigidos por Miguel Hernández a Ramón </a:t>
            </a:r>
            <a:r>
              <a:rPr lang="es-ES" dirty="0" err="1"/>
              <a:t>Sijé</a:t>
            </a:r>
            <a:r>
              <a:rPr lang="es-ES" dirty="0"/>
              <a:t>.</a:t>
            </a:r>
          </a:p>
          <a:p>
            <a:r>
              <a:rPr lang="es-ES" dirty="0"/>
              <a:t>Lucharán el ya citado Magistral, imponiéndola excesivas penitencias y guiándola por una religiosidad vacía y de obligación, a pesar de ser visto como un “hermano mayor del alma”, y don Álvaro, ese cobarde Don Juan, que tarda en conquistarla mucho más de los 5 días de los que presume el auténtico ante Don Luis.  Todo ello, ante la mirada y colaboración, como ya acaeció en </a:t>
            </a:r>
            <a:r>
              <a:rPr lang="es-ES" u="sng" dirty="0"/>
              <a:t>La Celestina</a:t>
            </a:r>
            <a:r>
              <a:rPr lang="es-ES" dirty="0"/>
              <a:t> o en </a:t>
            </a:r>
            <a:r>
              <a:rPr lang="es-ES" u="sng" dirty="0"/>
              <a:t>El perro del hortelano</a:t>
            </a:r>
            <a:r>
              <a:rPr lang="es-ES" dirty="0"/>
              <a:t>, de unos criados acomplejados y lascivos, y la ignorancia de un paternal marido, embelesado con la caza y el teatro calderoniano, que se dará cuenta de que su vida ha sido un sueño, porque nunca fue capaz de ver el adulterio, escenificado en la escalera por la que accede </a:t>
            </a:r>
            <a:r>
              <a:rPr lang="es-ES" dirty="0" err="1"/>
              <a:t>Mesía</a:t>
            </a:r>
            <a:r>
              <a:rPr lang="es-ES" dirty="0"/>
              <a:t> a su jardín. Morirá en duelo, como buen amante de las comedias de capa y espada.</a:t>
            </a:r>
          </a:p>
          <a:p>
            <a:r>
              <a:rPr lang="es-ES" dirty="0"/>
              <a:t>Nada podrá hacer sin embargo, la enferma, pero no de </a:t>
            </a:r>
            <a:r>
              <a:rPr lang="es-ES" dirty="0" err="1"/>
              <a:t>bovarismo</a:t>
            </a:r>
            <a:r>
              <a:rPr lang="es-ES" dirty="0"/>
              <a:t>, Ana Ozores, para evitar lo acaecido, pues viene determinada genéticamente por una díscola bailarina italiana y un don Carlos que no anhela ni Dios, ni Patria, ni Rey; ambientalmente, por unas eternas tardes en Vetusta; y educacionalmente, por unos métodos atrasados, contrarios al krausismo, tan defendido por Clarín.</a:t>
            </a:r>
          </a:p>
          <a:p>
            <a:r>
              <a:rPr lang="es-ES" dirty="0"/>
              <a:t> Nada cambiará en el mundo, tres años después, a pesar de su adulterio que tan falsamente escandaliza, y se volverá, al final de la obra, a la torre de la catedral, en una “tarde de Octubre en la que soplaba el viento sur, perezoso y caliente”, para mostrarnos que la sociedad no puede ser modificada, a pesar de estas obras. Sin embargo, </a:t>
            </a:r>
            <a:r>
              <a:rPr lang="es-ES" u="sng" dirty="0"/>
              <a:t>La Regenta</a:t>
            </a:r>
            <a:r>
              <a:rPr lang="es-ES" dirty="0"/>
              <a:t>, considerada la mejor novela después de </a:t>
            </a:r>
            <a:r>
              <a:rPr lang="es-ES" u="sng" dirty="0"/>
              <a:t>El Quijote</a:t>
            </a:r>
            <a:r>
              <a:rPr lang="es-ES" dirty="0"/>
              <a:t>, será, como lo </a:t>
            </a:r>
            <a:r>
              <a:rPr lang="es-ES" dirty="0" err="1"/>
              <a:t>descibre</a:t>
            </a:r>
            <a:r>
              <a:rPr lang="es-ES" dirty="0"/>
              <a:t> Galdós en el prólogo de 1901, la vuelta de un Naturalismo a su lugar de nacimiento, pues surgió, allá en el lejano siglo XVI, con la novela picaresca.</a:t>
            </a:r>
          </a:p>
          <a:p>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37</a:t>
            </a:fld>
            <a:endParaRPr lang="es-ES"/>
          </a:p>
        </p:txBody>
      </p:sp>
    </p:spTree>
    <p:extLst>
      <p:ext uri="{BB962C8B-B14F-4D97-AF65-F5344CB8AC3E}">
        <p14:creationId xmlns:p14="http://schemas.microsoft.com/office/powerpoint/2010/main" val="3669431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Comentario de Texto</a:t>
            </a:r>
            <a:endParaRPr lang="es-ES" dirty="0"/>
          </a:p>
          <a:p>
            <a:r>
              <a:rPr lang="es-ES" dirty="0"/>
              <a:t>Un yo orgulloso y contestón, con un marcado estilo sarcástico, no hace más que dejar entrever un amargo spleen por la desafección que le produce el mundo que le rodea, por esa gente tan “importante” pero que carece de cultura, por esos ricos que tantos apellidos tienen, pero a los que no les sobra </a:t>
            </a:r>
            <a:r>
              <a:rPr lang="es-ES" i="1" dirty="0"/>
              <a:t>savoir faire</a:t>
            </a:r>
            <a:r>
              <a:rPr lang="es-ES" dirty="0"/>
              <a:t>. </a:t>
            </a:r>
            <a:r>
              <a:rPr lang="es-ES" dirty="0" err="1"/>
              <a:t>Polina</a:t>
            </a:r>
            <a:r>
              <a:rPr lang="es-ES" dirty="0"/>
              <a:t> </a:t>
            </a:r>
            <a:r>
              <a:rPr lang="es-ES" dirty="0" err="1"/>
              <a:t>Aleksandrovna</a:t>
            </a:r>
            <a:r>
              <a:rPr lang="es-ES" dirty="0"/>
              <a:t> y el despótico general son altaneros y despreocupados, desprecian a los que, como nuestro protagonista, no son de su clase social. Son “castellanos viejos”, de rudas costumbres de la fría Rusia decimonónica, pero emigrados, porque recordemos, que para los realistas, los males son iguales en todos los lugares.</a:t>
            </a:r>
          </a:p>
          <a:p>
            <a:r>
              <a:rPr lang="es-ES" dirty="0"/>
              <a:t>Sin embargo, Dostoievski no es un realista cualquiera. Será el que lleve, a todo su esplendor, ese realismo, que no sólo disecciona impersonalmente la sociedad desde el catalejo de la catedral </a:t>
            </a:r>
            <a:r>
              <a:rPr lang="es-ES" dirty="0" err="1"/>
              <a:t>vetustense</a:t>
            </a:r>
            <a:r>
              <a:rPr lang="es-ES" dirty="0"/>
              <a:t>, sino que lo hace desde la mirada, en primera persona, de unos personajes de carácter imprevisible, incómodos en un mundo de falsedad, plagado de usureras como las de </a:t>
            </a:r>
            <a:r>
              <a:rPr lang="es-ES" u="sng" dirty="0"/>
              <a:t>Crimen y Castigo</a:t>
            </a:r>
            <a:r>
              <a:rPr lang="es-ES" dirty="0"/>
              <a:t>. Las ideas se plasman en el papel con la misma rapidez y sencillez léxica con que surgen en la mente del que narra, con ese pretérito perfecto simple que engancha al lector a lo largo de toda la narración, que es larga, pues como dice él, “hay mucho que contar”.</a:t>
            </a:r>
          </a:p>
          <a:p>
            <a:r>
              <a:rPr lang="es-ES" dirty="0"/>
              <a:t>El juzga la realidad, y nos la muestra desde su punto de vista totalmente subjetivo. A veces, “tiene la impresión”, y otras, algo “era evidente”, pero el lector, disfrace o no el narrador su retina con gafas de falsa objetividad, sólo podrá conocer aquello que le transmite ese protagonista del que tan poco se sabe. Las personas le desprecian, pero él, también menosprecia a los que les rodean. Todo es ironía en sus palabras, al referirse a “no sé que inglés”, o a ese “francesito”, que debió de sufrir por la pérdida del imperio napoleónico que Tolstoi narra en </a:t>
            </a:r>
            <a:r>
              <a:rPr lang="es-ES" u="sng" dirty="0"/>
              <a:t>Guerra y Paz</a:t>
            </a:r>
            <a:r>
              <a:rPr lang="es-ES" dirty="0"/>
              <a:t>. El espacio recreado por Dostoievski es sombrío y cruel y muchos son los que, con sus juicios, incitan, determinan ambientalmente al narrador, para que deje de ser un tutor y se convierta en un jugador.</a:t>
            </a:r>
          </a:p>
          <a:p>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38</a:t>
            </a:fld>
            <a:endParaRPr lang="es-ES"/>
          </a:p>
        </p:txBody>
      </p:sp>
    </p:spTree>
    <p:extLst>
      <p:ext uri="{BB962C8B-B14F-4D97-AF65-F5344CB8AC3E}">
        <p14:creationId xmlns:p14="http://schemas.microsoft.com/office/powerpoint/2010/main" val="1584370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CARACTERÍSTICAS DEL REALISMO Y NATURALISMO EN LAS DISTINTAS NOVELAS ESTUDIADAS EN CLASE</a:t>
            </a:r>
          </a:p>
          <a:p>
            <a:r>
              <a:rPr lang="es-ES" dirty="0"/>
              <a:t>Por las páginas de las novelas realistas y naturalistas, miles de vidas se suceden, fruto de la imaginación del autor, que no duda en atribuirles las características propias de las personas del siglo XIX para conseguir así, una fiel réplica de la realidad, donde, el autor conoce y refleja lo que piensa, lo que siente y lo que no hace cada uno de sus componentes.</a:t>
            </a:r>
          </a:p>
          <a:p>
            <a:r>
              <a:rPr lang="es-ES" dirty="0"/>
              <a:t>Desde los lugares de ocio más habituales entre la burguesía, como el casino en </a:t>
            </a:r>
            <a:r>
              <a:rPr lang="es-ES" u="sng" dirty="0"/>
              <a:t>La Regenta</a:t>
            </a:r>
            <a:r>
              <a:rPr lang="es-ES" dirty="0"/>
              <a:t> o </a:t>
            </a:r>
            <a:r>
              <a:rPr lang="es-ES" u="sng" dirty="0"/>
              <a:t>Doña Luz</a:t>
            </a:r>
            <a:r>
              <a:rPr lang="es-ES" dirty="0"/>
              <a:t>, hasta las más degradadas viviendas mineras, entre las cuales se encuentra la de la familia </a:t>
            </a:r>
            <a:r>
              <a:rPr lang="es-ES" dirty="0" err="1"/>
              <a:t>Maheu</a:t>
            </a:r>
            <a:r>
              <a:rPr lang="es-ES" dirty="0"/>
              <a:t>, pasando por las crónicas más detalladas de batallas, de guerras y de paces o por las ruinas de un marquesado en ocaso escondido en la más frondosa Galicia; todo nos es descrito con sumo detalle para hacernos ver la miseria con la que convivían tanto los ricos, como los pobres, como aquellos miembros de esa clase media del “quiero y no puedo”.</a:t>
            </a:r>
          </a:p>
          <a:p>
            <a:r>
              <a:rPr lang="es-ES" dirty="0"/>
              <a:t>Miseria no sólo material, sino espiritual debido al condicionamiento psicológico, ambiental, educacional, genético y social, que les conduce a la hipocresía y la falsedad. Nada es auténtico entre los personajes de estos mundos novelísticos, que reflejan una realidad imperante, juego antitético por parte de los autores que les sirve para realizar su crítica más mordaz. Solo se salvan aquellos que viven alejados de la civilización, en la naturaleza, o aquellas buenas almas que viven generosamente, dándose a los demás, como buenos cristianos filántropos, pero sin dogmas que les supongan un impedimento para su vida cotidiana. Aquellos bienintencionados que intenten llevar a las </a:t>
            </a:r>
            <a:r>
              <a:rPr lang="es-ES" dirty="0" err="1"/>
              <a:t>Orbajosas</a:t>
            </a:r>
            <a:r>
              <a:rPr lang="es-ES" dirty="0"/>
              <a:t> del mundo el progreso con ellos, aquellos que, como Ozores, encuentren en la lectura un ejemplo de vida a seguir, o aquellos que intenten conseguir unas ambiciones mínimamente extravagantes deberán pactar con la sociedad, que siempre sale victoriosa y se ha llevado más de una vida.</a:t>
            </a:r>
          </a:p>
          <a:p>
            <a:r>
              <a:rPr lang="es-ES" dirty="0"/>
              <a:t>Sin embargo, pocas hay como Emma </a:t>
            </a:r>
            <a:r>
              <a:rPr lang="es-ES" dirty="0" err="1"/>
              <a:t>Bovary</a:t>
            </a:r>
            <a:r>
              <a:rPr lang="es-ES" dirty="0"/>
              <a:t>, que tengan la valentía necesaria para escapar de ella, y muchas personas acaban por someterse a su juego, el de los fariseos, cayendo, tanto hombres como mujeres, en adulterio con donjuanes o alumnas, fruto del abandono de un marido más padre, como Víctor de Quintanar; de uno alocado, como Maximiliano Rubín, o simplemente, del deseo frustrado de ascender socialmente utilizando la Biblia, que es lo que le acaece a </a:t>
            </a:r>
            <a:r>
              <a:rPr lang="es-ES" dirty="0" err="1"/>
              <a:t>Julien</a:t>
            </a:r>
            <a:r>
              <a:rPr lang="es-ES" dirty="0"/>
              <a:t> Sorel, protagonista de </a:t>
            </a:r>
            <a:r>
              <a:rPr lang="es-ES" u="sng" dirty="0"/>
              <a:t>Le Rouge et le </a:t>
            </a:r>
            <a:r>
              <a:rPr lang="es-ES" u="sng" dirty="0" err="1"/>
              <a:t>Noir</a:t>
            </a:r>
            <a:r>
              <a:rPr lang="es-ES" dirty="0"/>
              <a:t>. </a:t>
            </a:r>
          </a:p>
          <a:p>
            <a:r>
              <a:rPr lang="es-ES" dirty="0"/>
              <a:t>Y aunque el beso con sabor a sapo con Celedonio o la ruina del anciano </a:t>
            </a:r>
            <a:r>
              <a:rPr lang="es-ES" dirty="0" err="1"/>
              <a:t>Villaamil</a:t>
            </a:r>
            <a:r>
              <a:rPr lang="es-ES" dirty="0"/>
              <a:t> no son excepciones, no todos los escritores apoyan las tesis </a:t>
            </a:r>
            <a:r>
              <a:rPr lang="es-ES" dirty="0" err="1"/>
              <a:t>flaubertianas</a:t>
            </a:r>
            <a:r>
              <a:rPr lang="es-ES" dirty="0"/>
              <a:t> que opinan que la sociedad no puede ser cambiada y prefieren, ya sea por paternalismo o para mostrar que el hombre puede mejorar, agradar al lector con un final feliz, como el de </a:t>
            </a:r>
            <a:r>
              <a:rPr lang="es-ES" u="sng" dirty="0"/>
              <a:t>Pepita Jiménez</a:t>
            </a:r>
            <a:r>
              <a:rPr lang="es-ES" dirty="0"/>
              <a:t>, donde ella y Luís de Vargas viven su vida alegre o el del huérfano Oliver Twist que encontrará amor en las personas. Puede que los objetivos propuestos por los autores no hayan sido logrados, pero las novelas sirven al lector contemporáneo para disfrutar del arte de la Literatura, que en aquellos tiempos, era considerada ciencia.</a:t>
            </a:r>
          </a:p>
          <a:p>
            <a:r>
              <a:rPr lang="es-ES" dirty="0"/>
              <a:t/>
            </a:r>
            <a:br>
              <a:rPr lang="es-ES" dirty="0"/>
            </a:br>
            <a:r>
              <a:rPr lang="es-ES" dirty="0"/>
              <a:t> </a:t>
            </a:r>
          </a:p>
          <a:p>
            <a:r>
              <a:rPr lang="es-ES" dirty="0" smtClean="0"/>
              <a:t>REALISMO Y NATURALISMO</a:t>
            </a:r>
            <a:endParaRPr lang="es-ES" dirty="0"/>
          </a:p>
          <a:p>
            <a:r>
              <a:rPr lang="es-ES" dirty="0"/>
              <a:t>La sed de revoluciones de esos “yos” que anhelaban un mundo a su antojo se apagará al conquistar la burguesía las riendas de las naciones, dando paso a “ellos” que también moldean mundos novelísticos, pero verdaderos. Los autores serán científicos que, armados con sus bisturís, diseccionarán la realidad para mostrárnosla, en tanto que “</a:t>
            </a:r>
            <a:r>
              <a:rPr lang="es-ES" dirty="0" err="1"/>
              <a:t>observateurs</a:t>
            </a:r>
            <a:r>
              <a:rPr lang="es-ES" dirty="0"/>
              <a:t> et </a:t>
            </a:r>
            <a:r>
              <a:rPr lang="es-ES" dirty="0" err="1"/>
              <a:t>expérimentateurs</a:t>
            </a:r>
            <a:r>
              <a:rPr lang="es-ES" dirty="0"/>
              <a:t>” desde su “</a:t>
            </a:r>
            <a:r>
              <a:rPr lang="es-ES" dirty="0" err="1"/>
              <a:t>écran</a:t>
            </a:r>
            <a:r>
              <a:rPr lang="es-ES" dirty="0"/>
              <a:t> </a:t>
            </a:r>
            <a:r>
              <a:rPr lang="es-ES" dirty="0" err="1"/>
              <a:t>réaliste</a:t>
            </a:r>
            <a:r>
              <a:rPr lang="es-ES" dirty="0"/>
              <a:t>”.</a:t>
            </a:r>
          </a:p>
          <a:p>
            <a:r>
              <a:rPr lang="es-ES" dirty="0"/>
              <a:t>Una realidad amarga, de gente hipócrita, altanera y falsa. No sólo farmacéuticos como Maximiliano Rubín u </a:t>
            </a:r>
            <a:r>
              <a:rPr lang="es-ES" dirty="0" err="1"/>
              <a:t>Homais</a:t>
            </a:r>
            <a:r>
              <a:rPr lang="es-ES" dirty="0"/>
              <a:t> llevarán la pedantería y “el quiero y no puedo” por divisa, sino toda la sociedad, que, reunida en casinos o en pecaminosos teatros, buscará acabar con aquellas almas puras que aún intentan darse a los demás, como buenos cristianos filántropos, pero que no ven en los dogmas imposición; con aquellos luchadores, o más bien luchadoras, que intenten escapar de la monotonía de la vida de pueblos como </a:t>
            </a:r>
            <a:r>
              <a:rPr lang="es-ES" dirty="0" err="1"/>
              <a:t>Yonville</a:t>
            </a:r>
            <a:r>
              <a:rPr lang="es-ES" dirty="0"/>
              <a:t>, o de tardes eternas con viento Sur, en Vetusta; y con aquellos que intenten llevar a las </a:t>
            </a:r>
            <a:r>
              <a:rPr lang="es-ES" dirty="0" err="1"/>
              <a:t>Orbajosas</a:t>
            </a:r>
            <a:r>
              <a:rPr lang="es-ES" dirty="0"/>
              <a:t> del mundo el progreso y a la administración pública, la despolitización.</a:t>
            </a:r>
          </a:p>
          <a:p>
            <a:r>
              <a:rPr lang="es-ES" dirty="0"/>
              <a:t>Todos estos sólo podrán pactar, rendirse en las garras de este gigantesco monstruo, ser engullidos cayendo en el adulterio, con intelectuales Leones, con donjuanes de apellidos cristianos y que no son ni verdaderos conquistadores ni piadosos, con alumnas aventajadas, como Mathilde de la Mole, o simplemente, besando a Celedonio. Quien no quiera acatarlo acabará más arruinado que </a:t>
            </a:r>
            <a:r>
              <a:rPr lang="es-ES" dirty="0" err="1"/>
              <a:t>Villaamil</a:t>
            </a:r>
            <a:r>
              <a:rPr lang="es-ES" dirty="0"/>
              <a:t>, o más muerto que el acomplejado </a:t>
            </a:r>
            <a:r>
              <a:rPr lang="es-ES" dirty="0" err="1"/>
              <a:t>Julien</a:t>
            </a:r>
            <a:r>
              <a:rPr lang="es-ES" dirty="0"/>
              <a:t> Sorel o que ese Pepe Rey, el único “imperfecto” en el atrasado pueblo regido por ese “monstruo ateo” que es Inocencio </a:t>
            </a:r>
            <a:r>
              <a:rPr lang="es-ES" dirty="0" err="1"/>
              <a:t>Tieneblas</a:t>
            </a:r>
            <a:r>
              <a:rPr lang="es-ES" dirty="0"/>
              <a:t>. </a:t>
            </a:r>
          </a:p>
          <a:p>
            <a:r>
              <a:rPr lang="es-ES" dirty="0"/>
              <a:t>Suicidada acabará Madame </a:t>
            </a:r>
            <a:r>
              <a:rPr lang="es-ES" dirty="0" err="1"/>
              <a:t>Bovary</a:t>
            </a:r>
            <a:r>
              <a:rPr lang="es-ES" dirty="0"/>
              <a:t>, por la lectura de unas novelas de folletín, carentes del </a:t>
            </a:r>
            <a:r>
              <a:rPr lang="es-ES" dirty="0" err="1"/>
              <a:t>gueloir</a:t>
            </a:r>
            <a:r>
              <a:rPr lang="es-ES" dirty="0"/>
              <a:t> con el que autor declamaba sus obras, y por un marido de conveniencia más padre. No será la única, Ana Ozores también anhelará la ruptura de la monotonía matrimonial con obras piadosas, que destruyen su alma, campo de batalla entre pasión y obligación, alimentada por la envida de quienes la rodean. Nadie quiso escuchar las voces neoclásicas, que aún susurran un </a:t>
            </a:r>
            <a:r>
              <a:rPr lang="es-ES" u="sng" dirty="0"/>
              <a:t>Informe sobre la Ley Agraria</a:t>
            </a:r>
            <a:r>
              <a:rPr lang="es-ES" dirty="0"/>
              <a:t> o los peligros del matrimonio entre </a:t>
            </a:r>
            <a:r>
              <a:rPr lang="es-ES" u="sng" dirty="0"/>
              <a:t>El viejo y la niña</a:t>
            </a:r>
            <a:r>
              <a:rPr lang="es-ES" dirty="0"/>
              <a:t> y así, el mundo vive envuelto en una profunda crisis económica y social.</a:t>
            </a:r>
          </a:p>
          <a:p>
            <a:r>
              <a:rPr lang="es-ES" dirty="0"/>
              <a:t>Sin embargo, nadie querrá cerrar los ojos a ella. La miseria de los obreros nos será transmitida en diálogos grabados con el magnetófono que utilizará Sánchez </a:t>
            </a:r>
            <a:r>
              <a:rPr lang="es-ES" dirty="0" err="1"/>
              <a:t>Ferlosio</a:t>
            </a:r>
            <a:r>
              <a:rPr lang="es-ES" dirty="0"/>
              <a:t> en </a:t>
            </a:r>
            <a:r>
              <a:rPr lang="es-ES" u="sng" dirty="0"/>
              <a:t>El Jarama</a:t>
            </a:r>
            <a:r>
              <a:rPr lang="es-ES" dirty="0"/>
              <a:t>, desde la visión objetiva de un autor, que no podrá evitar llorar, hacer llover un poco cuando Monsieur </a:t>
            </a:r>
            <a:r>
              <a:rPr lang="es-ES" dirty="0" err="1"/>
              <a:t>Maheu</a:t>
            </a:r>
            <a:r>
              <a:rPr lang="es-ES" dirty="0"/>
              <a:t> se queda en paro. La brutalidad de una Galicia autóctona y la fuerza telúrica de su naturaleza, en la que el hombre está exento de corrupción, será narrada bajo el cristianismo de Pardo Bazán. </a:t>
            </a:r>
          </a:p>
          <a:p>
            <a:r>
              <a:rPr lang="es-ES" dirty="0"/>
              <a:t>Mas no todos buscarán amargos finales en los que el tren se lleva a la Cordera de </a:t>
            </a:r>
            <a:r>
              <a:rPr lang="es-ES" dirty="0" err="1"/>
              <a:t>Finín</a:t>
            </a:r>
            <a:r>
              <a:rPr lang="es-ES" dirty="0"/>
              <a:t> y Rosa, o en los que miserables como </a:t>
            </a:r>
            <a:r>
              <a:rPr lang="es-ES" dirty="0" err="1"/>
              <a:t>Raskolnikov</a:t>
            </a:r>
            <a:r>
              <a:rPr lang="es-ES" dirty="0"/>
              <a:t> acaban suicidándose por no aguantar un crimen sin castigo, y así, Dickens o Juan Valera nos agradarán con un final feliz y endulzado por ese romanticismo que aún conservan y que choca con las leyes descubiertas por este movimiento, que demuestra un determinismo ambiental, genético, social, psicológico y educacional, que nos impide realizarnos.</a:t>
            </a:r>
          </a:p>
          <a:p>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39</a:t>
            </a:fld>
            <a:endParaRPr lang="es-ES"/>
          </a:p>
        </p:txBody>
      </p:sp>
    </p:spTree>
    <p:extLst>
      <p:ext uri="{BB962C8B-B14F-4D97-AF65-F5344CB8AC3E}">
        <p14:creationId xmlns:p14="http://schemas.microsoft.com/office/powerpoint/2010/main" val="940767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40</a:t>
            </a:fld>
            <a:endParaRPr lang="es-ES"/>
          </a:p>
        </p:txBody>
      </p:sp>
    </p:spTree>
    <p:extLst>
      <p:ext uri="{BB962C8B-B14F-4D97-AF65-F5344CB8AC3E}">
        <p14:creationId xmlns:p14="http://schemas.microsoft.com/office/powerpoint/2010/main" val="1062433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FCE7105-DF4C-4B05-B7C6-F590FEE37D00}" type="slidenum">
              <a:rPr lang="es-ES" smtClean="0"/>
              <a:t>41</a:t>
            </a:fld>
            <a:endParaRPr lang="es-ES"/>
          </a:p>
        </p:txBody>
      </p:sp>
    </p:spTree>
    <p:extLst>
      <p:ext uri="{BB962C8B-B14F-4D97-AF65-F5344CB8AC3E}">
        <p14:creationId xmlns:p14="http://schemas.microsoft.com/office/powerpoint/2010/main" val="297582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El</a:t>
            </a:r>
            <a:r>
              <a:rPr lang="es-ES" baseline="0" dirty="0" smtClean="0"/>
              <a:t> siglo XIX, en el que se desarrollan el Realismo</a:t>
            </a:r>
            <a:r>
              <a:rPr lang="es-ES" dirty="0" smtClean="0"/>
              <a:t> y el Naturalismo, viene marcado por una profunda inestabilidad, pues el progreso comercial e industrial lleva al enriquecimiento de los sectores burgueses, lo que provoca en ellos el deseo de participar en las instituciones de gobierno, como ya acaecía en Inglaterra.  Apoyados por el pueblo, lograrán mover por toda Europa revoluciones en los años 1920, 1930 y 1948. Aunque algunas fracasen, a la larga acabara imponiéndose un liberalismo más o menos representativo. Especialmente destacables son los casos de Francia (Charles X es derrocado y el pueblo pone en su lugar a Louis-</a:t>
            </a:r>
            <a:r>
              <a:rPr lang="es-ES" dirty="0" err="1" smtClean="0"/>
              <a:t>Philippe</a:t>
            </a:r>
            <a:r>
              <a:rPr lang="es-ES" dirty="0" smtClean="0"/>
              <a:t> </a:t>
            </a:r>
            <a:r>
              <a:rPr lang="es-ES" dirty="0" err="1" smtClean="0"/>
              <a:t>Ier</a:t>
            </a:r>
            <a:r>
              <a:rPr lang="es-ES" dirty="0" smtClean="0"/>
              <a:t> para luego acabar proclamando una República que degenerará en un Imperio absolutista) y de Alemania e Italia, que nacen como naciones.</a:t>
            </a:r>
          </a:p>
          <a:p>
            <a:pPr algn="just"/>
            <a:r>
              <a:rPr lang="es-ES" dirty="0" smtClean="0"/>
              <a:t>En el nuevo orden social no serán los nobles quienes lleven las riendas del país, sino una burguesía, que ya no tendrá menos privilegios que los primeros. Sin embargo, en ésta habrá dos grandes grupos diferenciados: la alta burguesía, grandes comerciantes, y la pequeña burguesía, es decir, profesiones liberales, funcionarios y pequeños comerciantes.</a:t>
            </a:r>
          </a:p>
          <a:p>
            <a:pPr algn="just"/>
            <a:r>
              <a:rPr lang="es-ES" dirty="0" smtClean="0"/>
              <a:t>Opuesto a ella, se encontrará un cada vez más pobre proletariado que reclamará sus derechos mediante distintos movimientos (</a:t>
            </a:r>
            <a:r>
              <a:rPr lang="es-ES" dirty="0" err="1" smtClean="0"/>
              <a:t>cartismo</a:t>
            </a:r>
            <a:r>
              <a:rPr lang="es-ES" dirty="0" smtClean="0"/>
              <a:t>, </a:t>
            </a:r>
            <a:r>
              <a:rPr lang="es-ES" dirty="0" err="1" smtClean="0"/>
              <a:t>ludismo</a:t>
            </a:r>
            <a:r>
              <a:rPr lang="es-ES" dirty="0" smtClean="0"/>
              <a:t> y sindicalismo) que acabarán llevando a la creación de Internacionales obreras que, sin embargo, no lograrán cumplir su cometido por las numerosas disputas internas.</a:t>
            </a:r>
          </a:p>
          <a:p>
            <a:pPr algn="just"/>
            <a:r>
              <a:rPr lang="es-ES" dirty="0" smtClean="0"/>
              <a:t>La pronunciada desigualdad llevará a la aparición de nuevos movimientos filosóficos, entre los que destaca el Materialismo marxista, que afirma que la historia es movida por la economía y que sólo mediante la lucha de clases puede ser revocado el orden establecido; el Determinismo de Bergson, que predica que el hombre no es libre, sino que está atado a unas leyes universales que provocan en todos los individuos los mismos efectos; y por último, el Positivismo de Comte, para el que el conocimiento sólo puede conseguirse mediante la observación y la experimentación, heredando elementos del empirismo </a:t>
            </a:r>
            <a:r>
              <a:rPr lang="es-ES" dirty="0" err="1" smtClean="0"/>
              <a:t>lockiano</a:t>
            </a:r>
            <a:r>
              <a:rPr lang="es-ES" dirty="0" smtClean="0"/>
              <a:t>. </a:t>
            </a:r>
          </a:p>
          <a:p>
            <a:pPr algn="just"/>
            <a:r>
              <a:rPr lang="es-ES" dirty="0" smtClean="0"/>
              <a:t>Estos tres movimientos marcarán profundamente la Literatura Realista y Naturalista.</a:t>
            </a:r>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4</a:t>
            </a:fld>
            <a:endParaRPr lang="es-ES" dirty="0"/>
          </a:p>
        </p:txBody>
      </p:sp>
    </p:spTree>
    <p:extLst>
      <p:ext uri="{BB962C8B-B14F-4D97-AF65-F5344CB8AC3E}">
        <p14:creationId xmlns:p14="http://schemas.microsoft.com/office/powerpoint/2010/main" val="73063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Nuestra nación no se salva de la inestabilidad política, aunque con un marcado carácter español, es decir, nuestros conflictos son mucho más guerrilleros y despóticos y en el país sigue habiendo un marcado retraso económico y social.</a:t>
            </a:r>
          </a:p>
          <a:p>
            <a:pPr algn="just"/>
            <a:r>
              <a:rPr lang="es-ES" dirty="0" smtClean="0"/>
              <a:t>Hay en total 6 regímenes distintos, que llevan consigo a 10 Jefes de Estado: el ridiculizado José Bonaparte, el déspota Fernando VII, la poco educada Isabel II, el incomprendido Amadeo I, los cuatro presidentes republicanos que no soportaron las disputas internas y por último, Alfonso XII, que intentó traer prosperidad. Unido a ello, hubo tres guerras civiles con los carlistas, favorables al hermano de Fernando, don Carlos.</a:t>
            </a:r>
          </a:p>
          <a:p>
            <a:pPr algn="just"/>
            <a:r>
              <a:rPr lang="es-ES" dirty="0" smtClean="0"/>
              <a:t>Ninguna de las distintas organizaciones trajo verdaderamente la industrialización, si bien quien más se acercó fue Alfonso XII. Se oyen aún las sabias palabras de Jovellanos </a:t>
            </a:r>
            <a:r>
              <a:rPr lang="es-ES" u="sng" dirty="0" smtClean="0"/>
              <a:t>Informe sobre la ley agraria</a:t>
            </a:r>
            <a:r>
              <a:rPr lang="es-ES" dirty="0" smtClean="0"/>
              <a:t>, pero sólo Joaquín Costa en el Siglo XX se atreverá a escucharlas. El país está sumido en continuas crisis, pero la inestabilidad impide resolverlas.</a:t>
            </a:r>
          </a:p>
          <a:p>
            <a:pPr algn="just"/>
            <a:r>
              <a:rPr lang="es-ES" dirty="0" smtClean="0"/>
              <a:t>La influencia de los terratenientes provoca numerosos amaños electorales, primero involuntarios y después, organizados, que se reflejarán en las obras, como en </a:t>
            </a:r>
            <a:r>
              <a:rPr lang="es-ES" u="sng" dirty="0" smtClean="0"/>
              <a:t>Los Pazos de Ulloa</a:t>
            </a:r>
            <a:r>
              <a:rPr lang="es-ES" dirty="0" smtClean="0"/>
              <a:t> o </a:t>
            </a:r>
            <a:r>
              <a:rPr lang="es-ES" u="sng" dirty="0" smtClean="0"/>
              <a:t>La Regenta</a:t>
            </a:r>
            <a:r>
              <a:rPr lang="es-ES" dirty="0" smtClean="0"/>
              <a:t>.</a:t>
            </a:r>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5</a:t>
            </a:fld>
            <a:endParaRPr lang="es-ES"/>
          </a:p>
        </p:txBody>
      </p:sp>
    </p:spTree>
    <p:extLst>
      <p:ext uri="{BB962C8B-B14F-4D97-AF65-F5344CB8AC3E}">
        <p14:creationId xmlns:p14="http://schemas.microsoft.com/office/powerpoint/2010/main" val="220904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El siglo XIX empezó siendo convulso y revolucionario, pero acabó siendo, como hemos visto, un siglo con un marcado orden social. Por ello, en el arte se pasó del rebelde romanticismo de piratas y héroes marginales, al paternalismo y la crítica social. Su éxito literario lo hizo trasladarse a pintura (El Ángelus) o música, con las óperas veristas de compositores como Puccini.</a:t>
            </a:r>
          </a:p>
          <a:p>
            <a:pPr algn="just"/>
            <a:r>
              <a:rPr lang="es-ES" dirty="0" smtClean="0"/>
              <a:t>Frente al subjetivismo, el idealismo, el exotismo, la imaginación y el recargado lenguaje romántico, los autores realistas van a buscar plasmar la sociedad que les rodea, que buscan criticar. Sin embargo, no es una crítica hiperbólica, ni en la que se tapan los ojos, sino que se visionan las cosas buenas y malas del mundo que nos rodea.</a:t>
            </a:r>
          </a:p>
          <a:p>
            <a:pPr algn="just"/>
            <a:r>
              <a:rPr lang="es-ES" dirty="0" smtClean="0"/>
              <a:t>Es en los años 30 cuando van a empezar a publicarse las primeras obras de este género, en Francia. En este país, a diferencia de lo que sucede en naciones como la nuestra, la línea que divide ambos movimientos es muy fina y por ello, los autores combinan características de ambos, como veremos, o evolucionan. Lo que no cabe duda es que sólo la novela servirá para cumplir los fines, y sólo se apreciará este movimiento ligeramente en otros géneros, destacando únicamente Galdós con </a:t>
            </a:r>
            <a:r>
              <a:rPr lang="es-ES" u="sng" dirty="0" smtClean="0"/>
              <a:t>Electra</a:t>
            </a:r>
            <a:r>
              <a:rPr lang="es-ES" dirty="0" smtClean="0"/>
              <a:t>.</a:t>
            </a:r>
          </a:p>
          <a:p>
            <a:pPr algn="just"/>
            <a:r>
              <a:rPr lang="es-ES" dirty="0" smtClean="0"/>
              <a:t>Prueba del triunfo del Realismo en Francia son las citas aquí presentadas, la primera del filósofo Kant, en una carta a Goethe, y la segunda, del crítico </a:t>
            </a:r>
            <a:r>
              <a:rPr lang="es-ES" dirty="0" err="1" smtClean="0"/>
              <a:t>Gustave</a:t>
            </a:r>
            <a:r>
              <a:rPr lang="es-ES" dirty="0" smtClean="0"/>
              <a:t> Planche.</a:t>
            </a:r>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6</a:t>
            </a:fld>
            <a:endParaRPr lang="es-ES" dirty="0"/>
          </a:p>
        </p:txBody>
      </p:sp>
    </p:spTree>
    <p:extLst>
      <p:ext uri="{BB962C8B-B14F-4D97-AF65-F5344CB8AC3E}">
        <p14:creationId xmlns:p14="http://schemas.microsoft.com/office/powerpoint/2010/main" val="255700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Los autores no van a anhelar una crítica idealista, sino que van a aceptar la sociedad actual y no romper con ella, sino sólo apuñalarla. </a:t>
            </a:r>
          </a:p>
          <a:p>
            <a:pPr algn="just"/>
            <a:r>
              <a:rPr lang="es-ES" dirty="0" smtClean="0"/>
              <a:t>Los argumentos estarán centrados en gente de la vida cotidiana, “gente normal”, y serán verosímiles.</a:t>
            </a:r>
          </a:p>
          <a:p>
            <a:pPr algn="just"/>
            <a:r>
              <a:rPr lang="es-ES" dirty="0" smtClean="0"/>
              <a:t>Ésta, será analizada científicamente, diseccionada por un científico armado con su bisturí, o incluso, por personajes en las obras (Magistral Fermín de Pas). Zola: </a:t>
            </a:r>
            <a:r>
              <a:rPr lang="fr-FR" dirty="0"/>
              <a:t>« étude du tempérament et des modifications profondes de l'organisme sous la pression du milieu et des circonstances </a:t>
            </a:r>
            <a:r>
              <a:rPr lang="fr-FR" dirty="0" smtClean="0"/>
              <a:t>».</a:t>
            </a:r>
          </a:p>
          <a:p>
            <a:pPr algn="just"/>
            <a:r>
              <a:rPr lang="es-ES" dirty="0" smtClean="0"/>
              <a:t>Se buscará recriminar los vicios y males de la sociedad, proponiendo soluciones. Los que sufrirán, serán unos personajes cuyas ambiciones personales se verán ahogadas por los intereses de esa sociedad que, como hemos dicho, les llevará a la ruina.</a:t>
            </a:r>
          </a:p>
          <a:p>
            <a:pPr algn="just"/>
            <a:r>
              <a:rPr lang="es-ES" dirty="0" smtClean="0"/>
              <a:t>El estilo científico es llano y ordenado, como enunciarán posteriormente Ramón y Cajal y Gregorio Marañón, y los diálogos serán adaptados a la clase social, rasgo iniciado en </a:t>
            </a:r>
            <a:r>
              <a:rPr lang="es-ES" u="sng" dirty="0" smtClean="0"/>
              <a:t>La Celestina</a:t>
            </a:r>
            <a:r>
              <a:rPr lang="es-ES" dirty="0" smtClean="0"/>
              <a:t>, aunque no se llegará al nivel de </a:t>
            </a:r>
            <a:r>
              <a:rPr lang="es-ES" u="sng" dirty="0" smtClean="0"/>
              <a:t>El Jarama</a:t>
            </a:r>
            <a:r>
              <a:rPr lang="es-ES" dirty="0" smtClean="0"/>
              <a:t>, cuyas conversaciones están grabadas por un magnetófono. Esto ayudará a dar una objetividad, que a veces sólo será un máscara para ocultar la crítica y otras, una sabia descripción de las motivaciones y costumbres, iniciado por un Bachiller llamado Fígaro y Mesonero-Romanos.</a:t>
            </a:r>
          </a:p>
          <a:p>
            <a:pPr algn="just"/>
            <a:r>
              <a:rPr lang="es-ES" dirty="0" smtClean="0"/>
              <a:t>En nuestro país, como lleva acaeciendo desde hace siglos, el movimiento llegará con medio siglo de retraso, con la publicación de </a:t>
            </a:r>
            <a:r>
              <a:rPr lang="es-ES" u="sng" dirty="0" smtClean="0"/>
              <a:t>La fontana de oro</a:t>
            </a:r>
            <a:r>
              <a:rPr lang="es-ES" dirty="0" smtClean="0"/>
              <a:t>, cuando Bécquer acaba de morir y Zola ya había empezado a publicar (1867-</a:t>
            </a:r>
            <a:r>
              <a:rPr lang="es-ES" u="sng" dirty="0" smtClean="0"/>
              <a:t>Thérèse </a:t>
            </a:r>
            <a:r>
              <a:rPr lang="es-ES" u="sng" dirty="0" err="1" smtClean="0"/>
              <a:t>Raquin</a:t>
            </a:r>
            <a:r>
              <a:rPr lang="es-ES" dirty="0" smtClean="0"/>
              <a:t>).</a:t>
            </a:r>
          </a:p>
        </p:txBody>
      </p:sp>
      <p:sp>
        <p:nvSpPr>
          <p:cNvPr id="4" name="Marcador de número de diapositiva 3"/>
          <p:cNvSpPr>
            <a:spLocks noGrp="1"/>
          </p:cNvSpPr>
          <p:nvPr>
            <p:ph type="sldNum" sz="quarter" idx="10"/>
          </p:nvPr>
        </p:nvSpPr>
        <p:spPr/>
        <p:txBody>
          <a:bodyPr/>
          <a:lstStyle/>
          <a:p>
            <a:fld id="{9FCE7105-DF4C-4B05-B7C6-F590FEE37D00}" type="slidenum">
              <a:rPr lang="es-ES" smtClean="0"/>
              <a:t>7</a:t>
            </a:fld>
            <a:endParaRPr lang="es-ES"/>
          </a:p>
        </p:txBody>
      </p:sp>
    </p:spTree>
    <p:extLst>
      <p:ext uri="{BB962C8B-B14F-4D97-AF65-F5344CB8AC3E}">
        <p14:creationId xmlns:p14="http://schemas.microsoft.com/office/powerpoint/2010/main" val="349803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En las obras va a poder encontrarse, obviando el particular estilo narrativo de </a:t>
            </a:r>
            <a:r>
              <a:rPr lang="es-ES" dirty="0" err="1" smtClean="0"/>
              <a:t>Guy</a:t>
            </a:r>
            <a:r>
              <a:rPr lang="es-ES" dirty="0" smtClean="0"/>
              <a:t> de </a:t>
            </a:r>
            <a:r>
              <a:rPr lang="es-ES" dirty="0" err="1" smtClean="0"/>
              <a:t>Maupassant</a:t>
            </a:r>
            <a:r>
              <a:rPr lang="es-ES" dirty="0" smtClean="0"/>
              <a:t>, un narrador omnisciente en 3ª persona que a veces adopta los ojos de un único personaje, para crear determinados efectos. Todo ello se produce en un marco histórico y espacial muy definido, en el que es fácil captar la realidad gracias a las detalladas descripciones, muy gráficas en determinados momentos.</a:t>
            </a:r>
          </a:p>
          <a:p>
            <a:pPr algn="just"/>
            <a:r>
              <a:rPr lang="es-ES" dirty="0" smtClean="0"/>
              <a:t>La historia, característica de los románticos, no tendrá porque usarse con el fin de reivindicar un pasado nacional, sino también con el de ver y observar la evolución social.</a:t>
            </a:r>
          </a:p>
          <a:p>
            <a:pPr algn="just"/>
            <a:r>
              <a:rPr lang="es-ES" dirty="0" smtClean="0"/>
              <a:t>La lengua hará al personaje y la intención de las obras no será meramente testimonial, sino también crítica, aunque a veces se deje entrever un aliento esperanzador.</a:t>
            </a:r>
          </a:p>
          <a:p>
            <a:pPr algn="just"/>
            <a:r>
              <a:rPr lang="es-ES" dirty="0" smtClean="0"/>
              <a:t>En cuanto a temática se verá tanto el mundo rural, con todas sus fiestas, folclore, mentalidad y trabajos, como se ve en </a:t>
            </a:r>
            <a:r>
              <a:rPr lang="es-ES" u="sng" dirty="0" smtClean="0"/>
              <a:t>Los Pazos de Ulloa</a:t>
            </a:r>
            <a:r>
              <a:rPr lang="es-ES" dirty="0" smtClean="0"/>
              <a:t>, </a:t>
            </a:r>
            <a:r>
              <a:rPr lang="es-ES" u="sng" dirty="0" smtClean="0"/>
              <a:t>Marianela</a:t>
            </a:r>
            <a:r>
              <a:rPr lang="es-ES" dirty="0" smtClean="0"/>
              <a:t>, </a:t>
            </a:r>
            <a:r>
              <a:rPr lang="es-ES" u="sng" dirty="0" smtClean="0"/>
              <a:t>Doña Perfecta</a:t>
            </a:r>
            <a:r>
              <a:rPr lang="es-ES" dirty="0" smtClean="0"/>
              <a:t>, </a:t>
            </a:r>
            <a:r>
              <a:rPr lang="es-ES" u="sng" dirty="0" smtClean="0"/>
              <a:t>Oliver Twist</a:t>
            </a:r>
            <a:r>
              <a:rPr lang="es-ES" dirty="0" smtClean="0"/>
              <a:t>, y el mundo urbano, que dejará un abanico más amplio de clases sociales y tramas. Ejemplos de ello son </a:t>
            </a:r>
            <a:r>
              <a:rPr lang="es-ES" u="sng" dirty="0" smtClean="0"/>
              <a:t>La Regenta</a:t>
            </a:r>
            <a:r>
              <a:rPr lang="es-ES" dirty="0" smtClean="0"/>
              <a:t>, </a:t>
            </a:r>
            <a:r>
              <a:rPr lang="es-ES" u="sng" dirty="0" smtClean="0"/>
              <a:t>Miau </a:t>
            </a:r>
            <a:r>
              <a:rPr lang="es-ES" dirty="0" smtClean="0"/>
              <a:t>o </a:t>
            </a:r>
            <a:r>
              <a:rPr lang="es-ES" u="sng" dirty="0" smtClean="0"/>
              <a:t>Fortunata y Jacinta</a:t>
            </a:r>
            <a:r>
              <a:rPr lang="es-ES" dirty="0" smtClean="0"/>
              <a:t>. No serán opuestas, ni tampoco se creerá que el mundo urbano corrompe, aunque no hay que olvidar decir que los naturalistas tienden a inclinarse por el mundo urbano de las fábricas. Evoquemos a Cela y Delibes.</a:t>
            </a:r>
          </a:p>
          <a:p>
            <a:pPr algn="just"/>
            <a:r>
              <a:rPr lang="es-ES" dirty="0" smtClean="0"/>
              <a:t>En cuanto a las diferencias entre ambos movimientos, que veremos más adelante, podemos apreciar la predilección por la burguesía y la clase media en los realistas, y la clase obrera y el paternalismo hacia marginados en los naturalistas, que añadirán el condicionamiento medioambiental a los ya citados condicionamientos.</a:t>
            </a:r>
          </a:p>
          <a:p>
            <a:pPr algn="just"/>
            <a:endParaRPr lang="es-ES" dirty="0"/>
          </a:p>
        </p:txBody>
      </p:sp>
      <p:sp>
        <p:nvSpPr>
          <p:cNvPr id="4" name="Marcador de número de diapositiva 3"/>
          <p:cNvSpPr>
            <a:spLocks noGrp="1"/>
          </p:cNvSpPr>
          <p:nvPr>
            <p:ph type="sldNum" sz="quarter" idx="10"/>
          </p:nvPr>
        </p:nvSpPr>
        <p:spPr/>
        <p:txBody>
          <a:bodyPr/>
          <a:lstStyle/>
          <a:p>
            <a:fld id="{9FCE7105-DF4C-4B05-B7C6-F590FEE37D00}" type="slidenum">
              <a:rPr lang="es-ES" smtClean="0"/>
              <a:t>8</a:t>
            </a:fld>
            <a:endParaRPr lang="es-ES"/>
          </a:p>
        </p:txBody>
      </p:sp>
    </p:spTree>
    <p:extLst>
      <p:ext uri="{BB962C8B-B14F-4D97-AF65-F5344CB8AC3E}">
        <p14:creationId xmlns:p14="http://schemas.microsoft.com/office/powerpoint/2010/main" val="252267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Stendhal</a:t>
            </a:r>
            <a:r>
              <a:rPr lang="es-ES" baseline="0" dirty="0" smtClean="0"/>
              <a:t> fue un autor francés, perteneciente a la época del realismo, que </a:t>
            </a:r>
            <a:r>
              <a:rPr lang="es-ES" baseline="0" dirty="0" err="1" smtClean="0"/>
              <a:t>hara</a:t>
            </a:r>
            <a:r>
              <a:rPr lang="es-ES" baseline="0" dirty="0" smtClean="0"/>
              <a:t> vivir a sus personajes una vida limitada por su condición social, en la que serán castigados. Será valorado por hacer verdadero hincapié en la realización de análisis minuciosos de la psicología de sus personajes. </a:t>
            </a:r>
            <a:r>
              <a:rPr lang="es-ES" sz="1200" kern="1200" dirty="0" smtClean="0">
                <a:solidFill>
                  <a:schemeClr val="tx1"/>
                </a:solidFill>
                <a:effectLst/>
                <a:latin typeface="+mn-lt"/>
                <a:ea typeface="+mn-ea"/>
                <a:cs typeface="+mn-cs"/>
              </a:rPr>
              <a:t>Sus novelas muestran cómo la falta de escrúpulos, y el engaño resultan los medios perfectos para ascender socialmente, por lo que sus personajes, de origen humilde, terminan pactando con la sociedad.</a:t>
            </a:r>
          </a:p>
          <a:p>
            <a:r>
              <a:rPr lang="es-ES" dirty="0" smtClean="0"/>
              <a:t>Todas sus obras so</a:t>
            </a:r>
            <a:r>
              <a:rPr lang="es-ES" baseline="0" dirty="0" smtClean="0"/>
              <a:t>n basadas en hechos reales contemporáneos de su época, que al igual que Flaubert, utilizará en sus obras para dar un toque más realista.</a:t>
            </a:r>
          </a:p>
          <a:p>
            <a:r>
              <a:rPr lang="es-ES" dirty="0" smtClean="0"/>
              <a:t>Pero lo que más sigue desconcertando al lector es la neutralidad moral del autor (OBJETIVIDAD EN SU MÁXIMA EXPRESIÓN), que respalda con la misma energía a sus personajes cuando son hipócritas que cuando actúan generosamente.</a:t>
            </a:r>
          </a:p>
          <a:p>
            <a:r>
              <a:rPr lang="es-ES" dirty="0" smtClean="0"/>
              <a:t>Sensibilidad romántica y sentido crítico que</a:t>
            </a:r>
            <a:r>
              <a:rPr lang="es-ES" baseline="0" dirty="0" smtClean="0"/>
              <a:t> muestran sus novelas-Se empieza a dejar el romanticismo y se empieza el realismo.</a:t>
            </a:r>
          </a:p>
          <a:p>
            <a:endParaRPr lang="es-ES" baseline="0" dirty="0" smtClean="0"/>
          </a:p>
          <a:p>
            <a:r>
              <a:rPr lang="es-ES" dirty="0" smtClean="0"/>
              <a:t>La cartuja de Parma narra la historia de</a:t>
            </a:r>
            <a:r>
              <a:rPr lang="es-ES" baseline="0" dirty="0" smtClean="0"/>
              <a:t> </a:t>
            </a:r>
            <a:r>
              <a:rPr lang="es-ES" dirty="0" err="1" smtClean="0"/>
              <a:t>Fabrizio</a:t>
            </a:r>
            <a:r>
              <a:rPr lang="es-ES" dirty="0" smtClean="0"/>
              <a:t> del Dongo y sus aventuras durante los últimos años del dominio de Napoleón en Europa. La historia se sucede en la ciudad de Parma y en el castillo del lago de Como.</a:t>
            </a:r>
          </a:p>
          <a:p>
            <a:r>
              <a:rPr lang="es-ES" dirty="0" smtClean="0"/>
              <a:t>Novela de amores, aventuras y desventuras inverosímiles, que tiene su cúspide en la psicología de los personajes. Transmite al lector la </a:t>
            </a:r>
            <a:r>
              <a:rPr lang="es-ES" dirty="0" err="1" smtClean="0"/>
              <a:t>joie</a:t>
            </a:r>
            <a:r>
              <a:rPr lang="es-ES" dirty="0" smtClean="0"/>
              <a:t> de </a:t>
            </a:r>
            <a:r>
              <a:rPr lang="es-ES" dirty="0" err="1" smtClean="0"/>
              <a:t>vivre</a:t>
            </a:r>
            <a:r>
              <a:rPr lang="es-ES" dirty="0" smtClean="0"/>
              <a:t>.</a:t>
            </a:r>
          </a:p>
          <a:p>
            <a:r>
              <a:rPr lang="es-ES" dirty="0" smtClean="0"/>
              <a:t>Novela que es según algunos autores influyente. Honoré de Balzac  y André</a:t>
            </a:r>
            <a:r>
              <a:rPr lang="es-ES" baseline="0" dirty="0" smtClean="0"/>
              <a:t> </a:t>
            </a:r>
            <a:r>
              <a:rPr lang="es-ES" baseline="0" dirty="0" err="1" smtClean="0"/>
              <a:t>Gide</a:t>
            </a:r>
            <a:r>
              <a:rPr lang="es-ES" baseline="0" dirty="0" smtClean="0"/>
              <a:t> </a:t>
            </a:r>
            <a:r>
              <a:rPr lang="es-ES" dirty="0" smtClean="0"/>
              <a:t>la consideraron la novela más importante de su tiempo, o de</a:t>
            </a:r>
            <a:r>
              <a:rPr lang="es-ES" baseline="0" dirty="0" smtClean="0"/>
              <a:t> todos los tiempos, y</a:t>
            </a:r>
            <a:r>
              <a:rPr lang="es-ES" dirty="0" smtClean="0"/>
              <a:t> Tolstoi se vio muy influido.</a:t>
            </a:r>
            <a:endParaRPr lang="es-ES" dirty="0"/>
          </a:p>
        </p:txBody>
      </p:sp>
      <p:sp>
        <p:nvSpPr>
          <p:cNvPr id="4" name="3 Marcador de número de diapositiva"/>
          <p:cNvSpPr>
            <a:spLocks noGrp="1"/>
          </p:cNvSpPr>
          <p:nvPr>
            <p:ph type="sldNum" sz="quarter" idx="10"/>
          </p:nvPr>
        </p:nvSpPr>
        <p:spPr/>
        <p:txBody>
          <a:bodyPr/>
          <a:lstStyle/>
          <a:p>
            <a:fld id="{C3FE26E4-1051-4CD1-B365-A5F7971388E3}" type="slidenum">
              <a:rPr lang="es-ES" smtClean="0"/>
              <a:t>9</a:t>
            </a:fld>
            <a:endParaRPr lang="es-ES"/>
          </a:p>
        </p:txBody>
      </p:sp>
    </p:spTree>
    <p:extLst>
      <p:ext uri="{BB962C8B-B14F-4D97-AF65-F5344CB8AC3E}">
        <p14:creationId xmlns:p14="http://schemas.microsoft.com/office/powerpoint/2010/main" val="271553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D1BD3E-5833-4E3A-909C-140131501890}" type="datetimeFigureOut">
              <a:rPr lang="es-ES" smtClean="0"/>
              <a:t>17/05/2015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29986453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D1BD3E-5833-4E3A-909C-140131501890}" type="datetimeFigureOut">
              <a:rPr lang="es-ES" smtClean="0"/>
              <a:t>17/05/2015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126747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D1BD3E-5833-4E3A-909C-140131501890}" type="datetimeFigureOut">
              <a:rPr lang="es-ES" smtClean="0"/>
              <a:t>17/05/2015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322871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sz="1600">
                <a:solidFill>
                  <a:schemeClr val="bg1"/>
                </a:solidFill>
              </a:defRPr>
            </a:lvl1pPr>
          </a:lstStyle>
          <a:p>
            <a:fld id="{93D1BD3E-5833-4E3A-909C-140131501890}" type="datetimeFigureOut">
              <a:rPr lang="es-ES" smtClean="0"/>
              <a:pPr/>
              <a:t>17/05/2015</a:t>
            </a:fld>
            <a:endParaRPr lang="es-ES"/>
          </a:p>
        </p:txBody>
      </p:sp>
      <p:sp>
        <p:nvSpPr>
          <p:cNvPr id="5" name="Footer Placeholder 4"/>
          <p:cNvSpPr>
            <a:spLocks noGrp="1"/>
          </p:cNvSpPr>
          <p:nvPr>
            <p:ph type="ftr" sz="quarter" idx="11"/>
          </p:nvPr>
        </p:nvSpPr>
        <p:spPr/>
        <p:txBody>
          <a:bodyPr/>
          <a:lstStyle>
            <a:lvl1pPr>
              <a:defRPr sz="1600">
                <a:solidFill>
                  <a:schemeClr val="bg1"/>
                </a:solidFill>
              </a:defRPr>
            </a:lvl1pPr>
          </a:lstStyle>
          <a:p>
            <a:endParaRPr lang="es-ES"/>
          </a:p>
        </p:txBody>
      </p:sp>
      <p:sp>
        <p:nvSpPr>
          <p:cNvPr id="6" name="Slide Number Placeholder 5"/>
          <p:cNvSpPr>
            <a:spLocks noGrp="1"/>
          </p:cNvSpPr>
          <p:nvPr>
            <p:ph type="sldNum" sz="quarter" idx="12"/>
          </p:nvPr>
        </p:nvSpPr>
        <p:spPr/>
        <p:txBody>
          <a:bodyPr/>
          <a:lstStyle>
            <a:lvl1pPr>
              <a:defRPr sz="1600">
                <a:solidFill>
                  <a:schemeClr val="bg1"/>
                </a:solidFill>
              </a:defRPr>
            </a:lvl1pPr>
          </a:lstStyle>
          <a:p>
            <a:fld id="{69F5F113-A52F-4805-9BD0-1F8D13C27500}" type="slidenum">
              <a:rPr lang="es-ES" smtClean="0"/>
              <a:pPr/>
              <a:t>‹Nº›</a:t>
            </a:fld>
            <a:endParaRPr lang="es-ES"/>
          </a:p>
        </p:txBody>
      </p:sp>
    </p:spTree>
    <p:extLst>
      <p:ext uri="{BB962C8B-B14F-4D97-AF65-F5344CB8AC3E}">
        <p14:creationId xmlns:p14="http://schemas.microsoft.com/office/powerpoint/2010/main" val="36571814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D1BD3E-5833-4E3A-909C-140131501890}" type="datetimeFigureOut">
              <a:rPr lang="es-ES" smtClean="0"/>
              <a:t>17/05/2015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414321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D1BD3E-5833-4E3A-909C-140131501890}" type="datetimeFigureOut">
              <a:rPr lang="es-ES" smtClean="0"/>
              <a:t>17/05/2015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1980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D1BD3E-5833-4E3A-909C-140131501890}" type="datetimeFigureOut">
              <a:rPr lang="es-ES" smtClean="0"/>
              <a:t>17/05/2015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66890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D1BD3E-5833-4E3A-909C-140131501890}" type="datetimeFigureOut">
              <a:rPr lang="es-ES" smtClean="0"/>
              <a:t>17/05/2015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264216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BD3E-5833-4E3A-909C-140131501890}" type="datetimeFigureOut">
              <a:rPr lang="es-ES" smtClean="0"/>
              <a:t>17/05/2015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348553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D1BD3E-5833-4E3A-909C-140131501890}" type="datetimeFigureOut">
              <a:rPr lang="es-ES" smtClean="0"/>
              <a:t>17/05/2015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239681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D1BD3E-5833-4E3A-909C-140131501890}" type="datetimeFigureOut">
              <a:rPr lang="es-ES" smtClean="0"/>
              <a:t>17/05/2015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F5F113-A52F-4805-9BD0-1F8D13C27500}" type="slidenum">
              <a:rPr lang="es-ES" smtClean="0"/>
              <a:t>‹Nº›</a:t>
            </a:fld>
            <a:endParaRPr lang="es-ES"/>
          </a:p>
        </p:txBody>
      </p:sp>
    </p:spTree>
    <p:extLst>
      <p:ext uri="{BB962C8B-B14F-4D97-AF65-F5344CB8AC3E}">
        <p14:creationId xmlns:p14="http://schemas.microsoft.com/office/powerpoint/2010/main" val="424265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o 10"/>
          <p:cNvGrpSpPr/>
          <p:nvPr/>
        </p:nvGrpSpPr>
        <p:grpSpPr>
          <a:xfrm>
            <a:off x="0" y="9525"/>
            <a:ext cx="9144000" cy="6858000"/>
            <a:chOff x="0" y="9525"/>
            <a:chExt cx="9144000" cy="6858000"/>
          </a:xfrm>
        </p:grpSpPr>
        <p:pic>
          <p:nvPicPr>
            <p:cNvPr id="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ángulo 7"/>
            <p:cNvSpPr/>
            <p:nvPr/>
          </p:nvSpPr>
          <p:spPr>
            <a:xfrm>
              <a:off x="3236814" y="647363"/>
              <a:ext cx="2743200" cy="50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558350" y="2815438"/>
              <a:ext cx="2678464" cy="50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3180170" y="6449352"/>
              <a:ext cx="2743200" cy="272124"/>
            </a:xfrm>
            <a:prstGeom prst="rect">
              <a:avLst/>
            </a:prstGeom>
            <a:solidFill>
              <a:srgbClr val="0A3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1BD3E-5833-4E3A-909C-140131501890}" type="datetimeFigureOut">
              <a:rPr lang="es-ES" smtClean="0"/>
              <a:t>17/05/2015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5F113-A52F-4805-9BD0-1F8D13C27500}" type="slidenum">
              <a:rPr lang="es-ES" smtClean="0"/>
              <a:t>‹Nº›</a:t>
            </a:fld>
            <a:endParaRPr lang="es-ES"/>
          </a:p>
        </p:txBody>
      </p:sp>
    </p:spTree>
    <p:extLst>
      <p:ext uri="{BB962C8B-B14F-4D97-AF65-F5344CB8AC3E}">
        <p14:creationId xmlns:p14="http://schemas.microsoft.com/office/powerpoint/2010/main" val="333734155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5400" b="1" kern="1200">
          <a:solidFill>
            <a:srgbClr val="0A338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ü"/>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bib.cervantesvirtual.com/servlet/SirveObras/63557450163395742410919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LNzx9K9XnM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elsiglodeuropa.es/siglo/historico/2006/677/677pens.html" TargetMode="External"/><Relationship Id="rId3" Type="http://schemas.openxmlformats.org/officeDocument/2006/relationships/hyperlink" Target="http://www.larousse.fr/encyclopedie/divers/r%C3%A9alisme/86007#331374" TargetMode="External"/><Relationship Id="rId7" Type="http://schemas.openxmlformats.org/officeDocument/2006/relationships/hyperlink" Target="http://www.libertaddigital.com/cultura/libros/2015-01-04/federico-jimenez-losantos-espana-galdos-7442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cvc.cervantes.es/literatura/clarin_espejo/sanchez.htm" TargetMode="External"/><Relationship Id="rId5" Type="http://schemas.openxmlformats.org/officeDocument/2006/relationships/hyperlink" Target="http://www.cervantesvirtual.com/bib/bib_autor/galdos/autor.shtml" TargetMode="External"/><Relationship Id="rId4" Type="http://schemas.openxmlformats.org/officeDocument/2006/relationships/hyperlink" Target="http://www.larousse.fr/encyclopedie/divers/naturalisme/72744"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a:t>El Realismo</a:t>
            </a:r>
          </a:p>
        </p:txBody>
      </p:sp>
      <p:sp>
        <p:nvSpPr>
          <p:cNvPr id="3" name="Subtítulo 2"/>
          <p:cNvSpPr>
            <a:spLocks noGrp="1"/>
          </p:cNvSpPr>
          <p:nvPr>
            <p:ph type="subTitle" idx="1"/>
          </p:nvPr>
        </p:nvSpPr>
        <p:spPr/>
        <p:txBody>
          <a:bodyPr>
            <a:normAutofit lnSpcReduction="10000"/>
          </a:bodyPr>
          <a:lstStyle/>
          <a:p>
            <a:r>
              <a:rPr lang="es-ES" sz="3200" dirty="0" smtClean="0"/>
              <a:t>Jorge García Samartín</a:t>
            </a:r>
          </a:p>
          <a:p>
            <a:r>
              <a:rPr lang="es-ES" sz="3200" dirty="0" smtClean="0"/>
              <a:t>Juan </a:t>
            </a:r>
            <a:r>
              <a:rPr lang="es-ES" sz="3200" dirty="0" err="1" smtClean="0"/>
              <a:t>Homedes</a:t>
            </a:r>
            <a:r>
              <a:rPr lang="es-ES" sz="3200" dirty="0" smtClean="0"/>
              <a:t> Rivero </a:t>
            </a:r>
          </a:p>
          <a:p>
            <a:r>
              <a:rPr lang="es-ES" sz="3200" dirty="0" smtClean="0"/>
              <a:t>Carlos Pastor Armada</a:t>
            </a:r>
            <a:endParaRPr lang="es-ES" sz="3200" dirty="0"/>
          </a:p>
        </p:txBody>
      </p:sp>
    </p:spTree>
    <p:extLst>
      <p:ext uri="{BB962C8B-B14F-4D97-AF65-F5344CB8AC3E}">
        <p14:creationId xmlns:p14="http://schemas.microsoft.com/office/powerpoint/2010/main" val="3423351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Le Rouge et le </a:t>
            </a:r>
            <a:r>
              <a:rPr lang="es-ES" dirty="0" err="1" smtClean="0"/>
              <a:t>Noir</a:t>
            </a:r>
            <a:endParaRPr lang="es-ES" dirty="0"/>
          </a:p>
        </p:txBody>
      </p:sp>
      <p:sp>
        <p:nvSpPr>
          <p:cNvPr id="5" name="4 CuadroTexto"/>
          <p:cNvSpPr txBox="1"/>
          <p:nvPr/>
        </p:nvSpPr>
        <p:spPr>
          <a:xfrm>
            <a:off x="683568" y="1538156"/>
            <a:ext cx="3960440" cy="3231654"/>
          </a:xfrm>
          <a:prstGeom prst="rect">
            <a:avLst/>
          </a:prstGeom>
          <a:noFill/>
        </p:spPr>
        <p:txBody>
          <a:bodyPr wrap="square" rtlCol="0">
            <a:spAutoFit/>
          </a:bodyPr>
          <a:lstStyle/>
          <a:p>
            <a:pPr marL="285750" indent="-285750">
              <a:buFont typeface="Wingdings" panose="05000000000000000000" pitchFamily="2" charset="2"/>
              <a:buChar char="ü"/>
            </a:pPr>
            <a:r>
              <a:rPr lang="es-ES" sz="3400" dirty="0" smtClean="0"/>
              <a:t>Protagonista lector</a:t>
            </a:r>
            <a:endParaRPr lang="es-ES" sz="3400" dirty="0"/>
          </a:p>
          <a:p>
            <a:pPr marL="285750" indent="-285750">
              <a:buFont typeface="Wingdings" panose="05000000000000000000" pitchFamily="2" charset="2"/>
              <a:buChar char="ü"/>
            </a:pPr>
            <a:r>
              <a:rPr lang="es-ES" sz="3400" dirty="0" smtClean="0"/>
              <a:t>Ascensión social</a:t>
            </a:r>
            <a:endParaRPr lang="es-ES" sz="3400" dirty="0"/>
          </a:p>
          <a:p>
            <a:pPr marL="285750" indent="-285750">
              <a:buFont typeface="Wingdings" panose="05000000000000000000" pitchFamily="2" charset="2"/>
              <a:buChar char="ü"/>
            </a:pPr>
            <a:r>
              <a:rPr lang="es-ES" sz="3400" dirty="0" smtClean="0"/>
              <a:t>Novela psicológica</a:t>
            </a:r>
            <a:endParaRPr lang="es-ES" sz="3400" dirty="0"/>
          </a:p>
          <a:p>
            <a:pPr marL="285750" indent="-285750">
              <a:buFont typeface="Wingdings" panose="05000000000000000000" pitchFamily="2" charset="2"/>
              <a:buChar char="ü"/>
            </a:pPr>
            <a:r>
              <a:rPr lang="es-ES" sz="3400" dirty="0" smtClean="0"/>
              <a:t>Uniformes del ejército de Napoleón</a:t>
            </a:r>
            <a:endParaRPr lang="es-ES" sz="34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268760"/>
            <a:ext cx="3724275"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081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Balzac</a:t>
            </a:r>
            <a:endParaRPr lang="es-ES" dirty="0"/>
          </a:p>
        </p:txBody>
      </p:sp>
      <p:sp>
        <p:nvSpPr>
          <p:cNvPr id="3" name="2 Marcador de contenido"/>
          <p:cNvSpPr>
            <a:spLocks noGrp="1"/>
          </p:cNvSpPr>
          <p:nvPr>
            <p:ph idx="1"/>
          </p:nvPr>
        </p:nvSpPr>
        <p:spPr>
          <a:xfrm>
            <a:off x="4283968" y="1600200"/>
            <a:ext cx="4402832" cy="4525963"/>
          </a:xfrm>
        </p:spPr>
        <p:txBody>
          <a:bodyPr>
            <a:normAutofit/>
          </a:bodyPr>
          <a:lstStyle/>
          <a:p>
            <a:pPr>
              <a:buFont typeface="Wingdings" panose="05000000000000000000" pitchFamily="2" charset="2"/>
              <a:buChar char="ü"/>
            </a:pPr>
            <a:r>
              <a:rPr lang="es-ES" dirty="0" smtClean="0"/>
              <a:t>Influencia en Galdós y Clarín</a:t>
            </a:r>
          </a:p>
          <a:p>
            <a:pPr>
              <a:buFont typeface="Wingdings" panose="05000000000000000000" pitchFamily="2" charset="2"/>
              <a:buChar char="ü"/>
            </a:pPr>
            <a:r>
              <a:rPr lang="es-ES" dirty="0" smtClean="0"/>
              <a:t>Mundo novelístico</a:t>
            </a:r>
          </a:p>
          <a:p>
            <a:pPr>
              <a:buFont typeface="Wingdings" panose="05000000000000000000" pitchFamily="2" charset="2"/>
              <a:buChar char="ü"/>
            </a:pPr>
            <a:r>
              <a:rPr lang="es-ES" u="sng" dirty="0" smtClean="0"/>
              <a:t>La </a:t>
            </a:r>
            <a:r>
              <a:rPr lang="es-ES" u="sng" dirty="0" err="1" smtClean="0"/>
              <a:t>Comédie</a:t>
            </a:r>
            <a:r>
              <a:rPr lang="es-ES" u="sng" dirty="0" smtClean="0"/>
              <a:t> </a:t>
            </a:r>
            <a:r>
              <a:rPr lang="es-ES" u="sng" dirty="0" err="1" smtClean="0"/>
              <a:t>Humaine</a:t>
            </a:r>
            <a:r>
              <a:rPr lang="es-ES" dirty="0" smtClean="0"/>
              <a:t>: </a:t>
            </a:r>
          </a:p>
          <a:p>
            <a:pPr marL="0" indent="0">
              <a:buNone/>
            </a:pPr>
            <a:r>
              <a:rPr lang="es-ES" u="sng" dirty="0" err="1" smtClean="0"/>
              <a:t>Éugénie</a:t>
            </a:r>
            <a:r>
              <a:rPr lang="es-ES" u="sng" dirty="0" smtClean="0"/>
              <a:t> de </a:t>
            </a:r>
            <a:r>
              <a:rPr lang="es-ES" u="sng" dirty="0" err="1" smtClean="0"/>
              <a:t>Gradnet</a:t>
            </a:r>
            <a:r>
              <a:rPr lang="es-ES" dirty="0" smtClean="0"/>
              <a:t>, </a:t>
            </a:r>
            <a:r>
              <a:rPr lang="es-ES" u="sng" dirty="0" smtClean="0"/>
              <a:t>Le </a:t>
            </a:r>
            <a:r>
              <a:rPr lang="es-ES" u="sng" dirty="0" err="1" smtClean="0"/>
              <a:t>Père</a:t>
            </a:r>
            <a:r>
              <a:rPr lang="es-ES" u="sng" dirty="0" smtClean="0"/>
              <a:t> </a:t>
            </a:r>
            <a:r>
              <a:rPr lang="es-ES" u="sng" dirty="0" err="1" smtClean="0"/>
              <a:t>Goriot</a:t>
            </a:r>
            <a:r>
              <a:rPr lang="es-ES" dirty="0" smtClean="0"/>
              <a:t>.</a:t>
            </a:r>
          </a:p>
          <a:p>
            <a:pPr>
              <a:buFont typeface="Wingdings" panose="05000000000000000000" pitchFamily="2" charset="2"/>
              <a:buChar char="ü"/>
            </a:pPr>
            <a:r>
              <a:rPr lang="es-ES" dirty="0" smtClean="0"/>
              <a:t>Conservador, de novelas progresistas.</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916832"/>
            <a:ext cx="341980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6519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1" end="1"/>
                                            </p:txEl>
                                          </p:spTgt>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2" end="2"/>
                                            </p:txEl>
                                          </p:spTgt>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3" end="3"/>
                                            </p:txEl>
                                          </p:spTgt>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Charles Dickens</a:t>
            </a:r>
            <a:endParaRPr lang="es-ES" dirty="0"/>
          </a:p>
        </p:txBody>
      </p:sp>
      <p:sp>
        <p:nvSpPr>
          <p:cNvPr id="3" name="Marcador de contenido 2"/>
          <p:cNvSpPr>
            <a:spLocks noGrp="1"/>
          </p:cNvSpPr>
          <p:nvPr>
            <p:ph idx="1"/>
          </p:nvPr>
        </p:nvSpPr>
        <p:spPr/>
        <p:txBody>
          <a:bodyPr/>
          <a:lstStyle/>
          <a:p>
            <a:r>
              <a:rPr lang="es-ES" dirty="0" smtClean="0"/>
              <a:t>Literatura victoriana</a:t>
            </a:r>
          </a:p>
          <a:p>
            <a:r>
              <a:rPr lang="es-ES" dirty="0" smtClean="0"/>
              <a:t>Perviven elementos románticos</a:t>
            </a:r>
          </a:p>
          <a:p>
            <a:r>
              <a:rPr lang="es-ES" dirty="0" smtClean="0"/>
              <a:t>Gran observador de la vida</a:t>
            </a:r>
          </a:p>
          <a:p>
            <a:r>
              <a:rPr lang="es-ES" dirty="0" smtClean="0"/>
              <a:t>Paternalismo y sentimentalismo</a:t>
            </a:r>
          </a:p>
          <a:p>
            <a:r>
              <a:rPr lang="es-ES" u="sng" dirty="0" smtClean="0"/>
              <a:t>Oliver Twist</a:t>
            </a:r>
            <a:r>
              <a:rPr lang="es-ES" dirty="0" smtClean="0"/>
              <a:t>, </a:t>
            </a:r>
            <a:r>
              <a:rPr lang="es-ES" u="sng" dirty="0" smtClean="0"/>
              <a:t>Cuento de Navidad</a:t>
            </a:r>
            <a:r>
              <a:rPr lang="es-ES" dirty="0" smtClean="0"/>
              <a:t> y </a:t>
            </a:r>
            <a:r>
              <a:rPr lang="es-ES" u="sng" dirty="0" smtClean="0"/>
              <a:t>David Copperfield</a:t>
            </a:r>
            <a:endParaRPr lang="es-ES" u="sng" dirty="0"/>
          </a:p>
        </p:txBody>
      </p:sp>
      <p:pic>
        <p:nvPicPr>
          <p:cNvPr id="1026" name="Picture 2" descr="http://www.biografiasyvidas.com/biografia/d/fotos/dickens_1858.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2247" y="0"/>
            <a:ext cx="2791753" cy="240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302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4351" y="1314450"/>
            <a:ext cx="6890147" cy="2350294"/>
          </a:xfrm>
        </p:spPr>
        <p:txBody>
          <a:bodyPr/>
          <a:lstStyle/>
          <a:p>
            <a:r>
              <a:rPr lang="es-ES" b="1" dirty="0" smtClean="0">
                <a:effectLst>
                  <a:outerShdw blurRad="38100" dist="38100" dir="2700000" algn="tl">
                    <a:srgbClr val="000000">
                      <a:alpha val="43137"/>
                    </a:srgbClr>
                  </a:outerShdw>
                </a:effectLst>
              </a:rPr>
              <a:t> </a:t>
            </a:r>
            <a:r>
              <a:rPr lang="es-ES" dirty="0" err="1">
                <a:effectLst>
                  <a:outerShdw blurRad="38100" dist="38100" dir="2700000" algn="tl">
                    <a:srgbClr val="000000">
                      <a:alpha val="43137"/>
                    </a:srgbClr>
                  </a:outerShdw>
                </a:effectLst>
              </a:rPr>
              <a:t>Gustave</a:t>
            </a:r>
            <a:r>
              <a:rPr lang="es-ES" dirty="0">
                <a:effectLst>
                  <a:outerShdw blurRad="38100" dist="38100" dir="2700000" algn="tl">
                    <a:srgbClr val="000000">
                      <a:alpha val="43137"/>
                    </a:srgbClr>
                  </a:outerShdw>
                </a:effectLst>
              </a:rPr>
              <a:t> Flaubert (1821-1880)</a:t>
            </a:r>
            <a:endParaRPr lang="es-ES_tradnl"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752941" y="3664744"/>
            <a:ext cx="2903933" cy="2351087"/>
          </a:xfrm>
        </p:spPr>
        <p:txBody>
          <a:bodyPr>
            <a:normAutofit fontScale="92500" lnSpcReduction="20000"/>
          </a:bodyPr>
          <a:lstStyle/>
          <a:p>
            <a:r>
              <a:rPr lang="es-ES_tradnl" i="1" dirty="0">
                <a:latin typeface="Aparajita" panose="020B0604020202020204" pitchFamily="34" charset="0"/>
                <a:cs typeface="Aparajita" panose="020B0604020202020204" pitchFamily="34" charset="0"/>
              </a:rPr>
              <a:t>No lean, como hacen los niños, para divertirse o, como los ambiciosos, para instruirse. No, lean para vivir.</a:t>
            </a:r>
          </a:p>
        </p:txBody>
      </p:sp>
      <p:pic>
        <p:nvPicPr>
          <p:cNvPr id="5" name="Imagen 4"/>
          <p:cNvPicPr>
            <a:picLocks noChangeAspect="1"/>
          </p:cNvPicPr>
          <p:nvPr/>
        </p:nvPicPr>
        <p:blipFill>
          <a:blip r:embed="rId3"/>
          <a:stretch>
            <a:fillRect/>
          </a:stretch>
        </p:blipFill>
        <p:spPr>
          <a:xfrm>
            <a:off x="6126777" y="3087808"/>
            <a:ext cx="1953816" cy="2846689"/>
          </a:xfrm>
          <a:prstGeom prst="rect">
            <a:avLst/>
          </a:prstGeom>
        </p:spPr>
      </p:pic>
    </p:spTree>
    <p:extLst>
      <p:ext uri="{BB962C8B-B14F-4D97-AF65-F5344CB8AC3E}">
        <p14:creationId xmlns:p14="http://schemas.microsoft.com/office/powerpoint/2010/main" val="27289107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Flaubert</a:t>
            </a:r>
            <a:endParaRPr lang="es-ES" dirty="0"/>
          </a:p>
        </p:txBody>
      </p:sp>
      <p:sp>
        <p:nvSpPr>
          <p:cNvPr id="7" name="Marcador de contenido 6"/>
          <p:cNvSpPr>
            <a:spLocks noGrp="1"/>
          </p:cNvSpPr>
          <p:nvPr>
            <p:ph idx="1"/>
          </p:nvPr>
        </p:nvSpPr>
        <p:spPr/>
        <p:txBody>
          <a:bodyPr>
            <a:noAutofit/>
          </a:bodyPr>
          <a:lstStyle/>
          <a:p>
            <a:r>
              <a:rPr lang="es-ES" sz="2400" dirty="0" smtClean="0"/>
              <a:t>Uno </a:t>
            </a:r>
            <a:r>
              <a:rPr lang="es-ES" sz="2400" dirty="0"/>
              <a:t>de los novelistas principales del siglo XIX con obras como : La Educación Sentimental y </a:t>
            </a:r>
            <a:r>
              <a:rPr lang="es-ES" sz="2400" dirty="0" err="1" smtClean="0"/>
              <a:t>Mme</a:t>
            </a:r>
            <a:r>
              <a:rPr lang="es-ES" sz="2400" dirty="0" smtClean="0"/>
              <a:t> </a:t>
            </a:r>
            <a:r>
              <a:rPr lang="es-ES" sz="2400" dirty="0" err="1"/>
              <a:t>Bovary</a:t>
            </a:r>
            <a:r>
              <a:rPr lang="es-ES" sz="2400" dirty="0"/>
              <a:t>  1857</a:t>
            </a:r>
          </a:p>
          <a:p>
            <a:r>
              <a:rPr lang="es-ES" sz="2400" dirty="0"/>
              <a:t>Se consideraba moralista: </a:t>
            </a:r>
            <a:r>
              <a:rPr lang="es-ES" sz="2400" dirty="0">
                <a:sym typeface="Wingdings" panose="05000000000000000000" pitchFamily="2" charset="2"/>
              </a:rPr>
              <a:t> quiere dejar claro que la sociedad es inamovible, inmutable, estricta y solida</a:t>
            </a:r>
            <a:endParaRPr lang="es-ES" sz="2400" dirty="0"/>
          </a:p>
          <a:p>
            <a:r>
              <a:rPr lang="es-ES" sz="2400" dirty="0" err="1" smtClean="0"/>
              <a:t>Gueloir</a:t>
            </a:r>
            <a:r>
              <a:rPr lang="es-ES" sz="2400" dirty="0" smtClean="0"/>
              <a:t>: </a:t>
            </a:r>
            <a:r>
              <a:rPr lang="es-ES" sz="2400" dirty="0"/>
              <a:t>(leía sus textos en voz alta para encontrar el armonía entre sus palabras, para el toda expresión tenia su “</a:t>
            </a:r>
            <a:r>
              <a:rPr lang="es-ES" sz="2400" dirty="0" err="1"/>
              <a:t>mot</a:t>
            </a:r>
            <a:r>
              <a:rPr lang="es-ES" sz="2400" dirty="0"/>
              <a:t> juste”) </a:t>
            </a:r>
          </a:p>
          <a:p>
            <a:r>
              <a:rPr lang="es-ES_tradnl" sz="2400" dirty="0"/>
              <a:t>Flaubert calificó su trabajo de “agonías del arte”.</a:t>
            </a:r>
            <a:endParaRPr lang="es-ES" sz="2400" dirty="0"/>
          </a:p>
          <a:p>
            <a:r>
              <a:rPr lang="es-ES" sz="2400" dirty="0"/>
              <a:t>Se preocupa:</a:t>
            </a:r>
          </a:p>
          <a:p>
            <a:pPr lvl="1"/>
            <a:r>
              <a:rPr lang="es-ES" sz="2000" dirty="0"/>
              <a:t>por la estética</a:t>
            </a:r>
          </a:p>
          <a:p>
            <a:pPr lvl="1"/>
            <a:r>
              <a:rPr lang="es-ES" sz="2000" dirty="0"/>
              <a:t>Por la verosimilitud de su </a:t>
            </a:r>
            <a:r>
              <a:rPr lang="es-ES" sz="2000" dirty="0" smtClean="0"/>
              <a:t>novela</a:t>
            </a:r>
            <a:endParaRPr lang="es-ES" sz="1600" dirty="0" smtClean="0"/>
          </a:p>
          <a:p>
            <a:endParaRPr lang="es-ES" sz="1600" dirty="0"/>
          </a:p>
          <a:p>
            <a:pPr marL="342900" lvl="1" indent="0">
              <a:buNone/>
            </a:pPr>
            <a:r>
              <a:rPr lang="es-ES" sz="1200" dirty="0" smtClean="0"/>
              <a:t>		</a:t>
            </a:r>
          </a:p>
          <a:p>
            <a:endParaRPr lang="es-ES_tradnl" sz="1600" dirty="0"/>
          </a:p>
        </p:txBody>
      </p:sp>
    </p:spTree>
    <p:extLst>
      <p:ext uri="{BB962C8B-B14F-4D97-AF65-F5344CB8AC3E}">
        <p14:creationId xmlns:p14="http://schemas.microsoft.com/office/powerpoint/2010/main" val="1284289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7">
                                            <p:txEl>
                                              <p:pRg st="2" end="2"/>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7">
                                            <p:txEl>
                                              <p:pRg st="3" end="3"/>
                                            </p:txEl>
                                          </p:spTgt>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7">
                                            <p:txEl>
                                              <p:pRg st="4" end="4"/>
                                            </p:txEl>
                                          </p:spTgt>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7">
                                            <p:txEl>
                                              <p:pRg st="5" end="5"/>
                                            </p:txEl>
                                          </p:spTgt>
                                        </p:tgtEl>
                                      </p:cBhvr>
                                    </p:animEffect>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Flaubert</a:t>
            </a:r>
            <a:endParaRPr lang="es-ES" dirty="0"/>
          </a:p>
        </p:txBody>
      </p:sp>
      <p:sp>
        <p:nvSpPr>
          <p:cNvPr id="3" name="Marcador de contenido 2"/>
          <p:cNvSpPr>
            <a:spLocks noGrp="1"/>
          </p:cNvSpPr>
          <p:nvPr>
            <p:ph idx="1"/>
          </p:nvPr>
        </p:nvSpPr>
        <p:spPr/>
        <p:txBody>
          <a:bodyPr>
            <a:noAutofit/>
          </a:bodyPr>
          <a:lstStyle/>
          <a:p>
            <a:r>
              <a:rPr lang="es-ES" sz="2400" dirty="0"/>
              <a:t>El individuo rompe con el medio social (</a:t>
            </a:r>
            <a:r>
              <a:rPr lang="es-ES" sz="2400" dirty="0" err="1"/>
              <a:t>Mne</a:t>
            </a:r>
            <a:r>
              <a:rPr lang="es-ES" sz="2400" dirty="0"/>
              <a:t> </a:t>
            </a:r>
            <a:r>
              <a:rPr lang="es-ES" sz="2400" dirty="0" err="1"/>
              <a:t>Bovary</a:t>
            </a:r>
            <a:r>
              <a:rPr lang="es-ES" sz="2400" dirty="0"/>
              <a:t> se suicida)</a:t>
            </a:r>
          </a:p>
          <a:p>
            <a:r>
              <a:rPr lang="es-ES" sz="2400" dirty="0"/>
              <a:t>Es la transición del Realismo al Naturalismo porque la sociedad destruye a un individuo que se suicida por no poder financiar aquel pacto, una muerta que dejará a Emma más cerca imposibilidades que de heroicidades.</a:t>
            </a:r>
          </a:p>
          <a:p>
            <a:pPr lvl="1"/>
            <a:r>
              <a:rPr lang="es-ES" sz="2000" dirty="0"/>
              <a:t>Especialista en el análisis del comportamiento y las pasiones femeninas </a:t>
            </a:r>
            <a:r>
              <a:rPr lang="es-ES" sz="2000" dirty="0">
                <a:sym typeface="Wingdings" panose="05000000000000000000" pitchFamily="2" charset="2"/>
              </a:rPr>
              <a:t> Clarín </a:t>
            </a:r>
          </a:p>
          <a:p>
            <a:pPr lvl="1"/>
            <a:r>
              <a:rPr lang="es-ES" sz="2000" dirty="0">
                <a:sym typeface="Wingdings" panose="05000000000000000000" pitchFamily="2" charset="2"/>
              </a:rPr>
              <a:t>Alzaba una mirada irónica y pesimista hacia una sociedad materialista</a:t>
            </a:r>
          </a:p>
          <a:p>
            <a:r>
              <a:rPr lang="es-ES" sz="2400" dirty="0"/>
              <a:t>Influenciará: en Clarín, en </a:t>
            </a:r>
            <a:r>
              <a:rPr lang="es-ES" sz="2400" dirty="0" err="1"/>
              <a:t>Maupassant</a:t>
            </a:r>
            <a:r>
              <a:rPr lang="es-ES" sz="2400" dirty="0"/>
              <a:t> y </a:t>
            </a:r>
            <a:r>
              <a:rPr lang="es-ES_tradnl" sz="2400" dirty="0"/>
              <a:t>en Tolstoi.</a:t>
            </a:r>
          </a:p>
          <a:p>
            <a:endParaRPr lang="es-ES" sz="4400" dirty="0"/>
          </a:p>
        </p:txBody>
      </p:sp>
    </p:spTree>
    <p:extLst>
      <p:ext uri="{BB962C8B-B14F-4D97-AF65-F5344CB8AC3E}">
        <p14:creationId xmlns:p14="http://schemas.microsoft.com/office/powerpoint/2010/main" val="8724784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400" dirty="0" smtClean="0"/>
              <a:t>Características Naturalismo</a:t>
            </a:r>
            <a:endParaRPr lang="es-ES" sz="4400" dirty="0"/>
          </a:p>
        </p:txBody>
      </p:sp>
      <p:sp>
        <p:nvSpPr>
          <p:cNvPr id="3" name="2 Marcador de contenido"/>
          <p:cNvSpPr>
            <a:spLocks noGrp="1"/>
          </p:cNvSpPr>
          <p:nvPr>
            <p:ph idx="1"/>
          </p:nvPr>
        </p:nvSpPr>
        <p:spPr>
          <a:xfrm>
            <a:off x="457200" y="1600200"/>
            <a:ext cx="4618856" cy="4525963"/>
          </a:xfrm>
        </p:spPr>
        <p:txBody>
          <a:bodyPr>
            <a:noAutofit/>
          </a:bodyPr>
          <a:lstStyle/>
          <a:p>
            <a:pPr>
              <a:buFont typeface="Wingdings" panose="05000000000000000000" pitchFamily="2" charset="2"/>
              <a:buChar char="ü"/>
            </a:pPr>
            <a:r>
              <a:rPr lang="es-ES" sz="2400" dirty="0" smtClean="0"/>
              <a:t>Autor desaparece de la narración.</a:t>
            </a:r>
            <a:endParaRPr lang="es-ES" sz="2400" dirty="0"/>
          </a:p>
          <a:p>
            <a:pPr>
              <a:buFont typeface="Wingdings" panose="05000000000000000000" pitchFamily="2" charset="2"/>
              <a:buChar char="ü"/>
            </a:pPr>
            <a:r>
              <a:rPr lang="es-ES" sz="2400" dirty="0" smtClean="0"/>
              <a:t>Estudio científico de la conducta humana.</a:t>
            </a:r>
            <a:endParaRPr lang="es-ES" sz="2400" dirty="0"/>
          </a:p>
          <a:p>
            <a:pPr>
              <a:buFont typeface="Wingdings" panose="05000000000000000000" pitchFamily="2" charset="2"/>
              <a:buChar char="ü"/>
            </a:pPr>
            <a:r>
              <a:rPr lang="es-ES" sz="2400" dirty="0" smtClean="0"/>
              <a:t>Determinismo latente.</a:t>
            </a:r>
            <a:endParaRPr lang="es-ES" sz="2400" dirty="0"/>
          </a:p>
          <a:p>
            <a:pPr>
              <a:buFont typeface="Wingdings" panose="05000000000000000000" pitchFamily="2" charset="2"/>
              <a:buChar char="ü"/>
            </a:pPr>
            <a:r>
              <a:rPr lang="es-ES" sz="2400" dirty="0" smtClean="0"/>
              <a:t>Descripciones de la parte más miserable de la sociedad.</a:t>
            </a:r>
            <a:endParaRPr lang="es-ES" sz="2400" dirty="0"/>
          </a:p>
          <a:p>
            <a:pPr>
              <a:buFont typeface="Wingdings" panose="05000000000000000000" pitchFamily="2" charset="2"/>
              <a:buChar char="ü"/>
            </a:pPr>
            <a:r>
              <a:rPr lang="es-ES" sz="2400" dirty="0" smtClean="0"/>
              <a:t>Personajes con defectos, o marginales.</a:t>
            </a:r>
            <a:endParaRPr lang="es-ES" sz="2400" dirty="0"/>
          </a:p>
          <a:p>
            <a:pPr>
              <a:buFont typeface="Wingdings" panose="05000000000000000000" pitchFamily="2" charset="2"/>
              <a:buChar char="ü"/>
            </a:pPr>
            <a:r>
              <a:rPr lang="es-ES" sz="2400" dirty="0" smtClean="0"/>
              <a:t>Búsqueda de la verdad.</a:t>
            </a:r>
            <a:endParaRPr lang="es-E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40768"/>
            <a:ext cx="3658701" cy="303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929769" y="4511943"/>
            <a:ext cx="3732980" cy="1477328"/>
          </a:xfrm>
          <a:prstGeom prst="rect">
            <a:avLst/>
          </a:prstGeom>
        </p:spPr>
        <p:txBody>
          <a:bodyPr wrap="square">
            <a:spAutoFit/>
          </a:bodyPr>
          <a:lstStyle/>
          <a:p>
            <a:r>
              <a:rPr lang="fr-FR" dirty="0" smtClean="0"/>
              <a:t> </a:t>
            </a:r>
            <a:r>
              <a:rPr lang="fr-FR" dirty="0" smtClean="0">
                <a:solidFill>
                  <a:schemeClr val="bg1">
                    <a:lumMod val="50000"/>
                  </a:schemeClr>
                </a:solidFill>
              </a:rPr>
              <a:t>« NOUS SOMMES LES JUGES D’INSTRUCTION DES HOMMES ET DE LEURS PASSIONS, C’EST-À-DIRE DES MORALISTES EXPÉRIMENTATEURS »  (Zola)</a:t>
            </a:r>
            <a:endParaRPr lang="es-ES" dirty="0">
              <a:solidFill>
                <a:schemeClr val="bg1">
                  <a:lumMod val="50000"/>
                </a:schemeClr>
              </a:solidFill>
            </a:endParaRPr>
          </a:p>
        </p:txBody>
      </p:sp>
    </p:spTree>
    <p:extLst>
      <p:ext uri="{BB962C8B-B14F-4D97-AF65-F5344CB8AC3E}">
        <p14:creationId xmlns:p14="http://schemas.microsoft.com/office/powerpoint/2010/main" val="36674285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Émile</a:t>
            </a:r>
            <a:r>
              <a:rPr lang="es-ES" dirty="0" smtClean="0"/>
              <a:t> Zola</a:t>
            </a:r>
            <a:endParaRPr lang="es-ES" dirty="0"/>
          </a:p>
        </p:txBody>
      </p:sp>
      <p:pic>
        <p:nvPicPr>
          <p:cNvPr id="2050" name="Picture 2" descr="http://www.biografiasyvidas.com/biografia/z/fotos/zola_emil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89812" y="259930"/>
            <a:ext cx="2363717" cy="2176010"/>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p:cNvSpPr txBox="1">
            <a:spLocks/>
          </p:cNvSpPr>
          <p:nvPr/>
        </p:nvSpPr>
        <p:spPr>
          <a:xfrm>
            <a:off x="628650" y="1825625"/>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ü"/>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t>Paris (1840-1902)</a:t>
            </a:r>
          </a:p>
          <a:p>
            <a:r>
              <a:rPr lang="es-ES" dirty="0" smtClean="0"/>
              <a:t>Crítico literario (</a:t>
            </a:r>
            <a:r>
              <a:rPr lang="es-ES" dirty="0" err="1" smtClean="0"/>
              <a:t>Románt</a:t>
            </a:r>
            <a:r>
              <a:rPr lang="es-ES" dirty="0" smtClean="0"/>
              <a:t>) </a:t>
            </a:r>
            <a:r>
              <a:rPr lang="es-ES" dirty="0" smtClean="0">
                <a:sym typeface="Wingdings" panose="05000000000000000000" pitchFamily="2" charset="2"/>
              </a:rPr>
              <a:t> Novelas sociales</a:t>
            </a:r>
          </a:p>
          <a:p>
            <a:r>
              <a:rPr lang="es-ES" dirty="0" smtClean="0">
                <a:sym typeface="Wingdings" panose="05000000000000000000" pitchFamily="2" charset="2"/>
              </a:rPr>
              <a:t>1893  Pierde objetividad</a:t>
            </a:r>
          </a:p>
          <a:p>
            <a:r>
              <a:rPr lang="es-ES" dirty="0">
                <a:sym typeface="Wingdings" panose="05000000000000000000" pitchFamily="2" charset="2"/>
              </a:rPr>
              <a:t>1</a:t>
            </a:r>
            <a:r>
              <a:rPr lang="es-ES" dirty="0" smtClean="0">
                <a:sym typeface="Wingdings" panose="05000000000000000000" pitchFamily="2" charset="2"/>
              </a:rPr>
              <a:t>898  “</a:t>
            </a:r>
            <a:r>
              <a:rPr lang="es-ES" dirty="0" err="1" smtClean="0">
                <a:sym typeface="Wingdings" panose="05000000000000000000" pitchFamily="2" charset="2"/>
              </a:rPr>
              <a:t>J’Accuse</a:t>
            </a:r>
            <a:r>
              <a:rPr lang="es-ES" dirty="0" smtClean="0">
                <a:sym typeface="Wingdings" panose="05000000000000000000" pitchFamily="2" charset="2"/>
              </a:rPr>
              <a:t>”  Destierro y Muerte</a:t>
            </a:r>
          </a:p>
          <a:p>
            <a:r>
              <a:rPr lang="es-ES" dirty="0" smtClean="0">
                <a:sym typeface="Wingdings" panose="05000000000000000000" pitchFamily="2" charset="2"/>
              </a:rPr>
              <a:t>Autor de las clases bajas, las tabernas, los burdeles</a:t>
            </a:r>
          </a:p>
          <a:p>
            <a:r>
              <a:rPr lang="es-ES" dirty="0" smtClean="0">
                <a:sym typeface="Wingdings" panose="05000000000000000000" pitchFamily="2" charset="2"/>
              </a:rPr>
              <a:t>Literatura de la verdad</a:t>
            </a:r>
          </a:p>
          <a:p>
            <a:r>
              <a:rPr lang="es-ES" dirty="0" smtClean="0">
                <a:sym typeface="Wingdings" panose="05000000000000000000" pitchFamily="2" charset="2"/>
              </a:rPr>
              <a:t>Nuevos héroes  Intrahistoria</a:t>
            </a:r>
            <a:endParaRPr lang="es-ES" dirty="0"/>
          </a:p>
        </p:txBody>
      </p:sp>
    </p:spTree>
    <p:extLst>
      <p:ext uri="{BB962C8B-B14F-4D97-AF65-F5344CB8AC3E}">
        <p14:creationId xmlns:p14="http://schemas.microsoft.com/office/powerpoint/2010/main" val="10207846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circle(in)">
                                      <p:cBhvr>
                                        <p:cTn id="19" dur="20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arn(inVertical)">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heel(1)">
                                      <p:cBhvr>
                                        <p:cTn id="33"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Émile</a:t>
            </a:r>
            <a:r>
              <a:rPr lang="es-ES" dirty="0" smtClean="0"/>
              <a:t> Zola</a:t>
            </a:r>
            <a:endParaRPr lang="es-ES" dirty="0"/>
          </a:p>
        </p:txBody>
      </p:sp>
      <p:sp>
        <p:nvSpPr>
          <p:cNvPr id="3" name="Marcador de contenido 2"/>
          <p:cNvSpPr>
            <a:spLocks noGrp="1"/>
          </p:cNvSpPr>
          <p:nvPr>
            <p:ph idx="1"/>
          </p:nvPr>
        </p:nvSpPr>
        <p:spPr/>
        <p:txBody>
          <a:bodyPr/>
          <a:lstStyle/>
          <a:p>
            <a:r>
              <a:rPr lang="es-ES" dirty="0" smtClean="0"/>
              <a:t>Nueva forma de escribir</a:t>
            </a:r>
          </a:p>
          <a:p>
            <a:r>
              <a:rPr lang="es-ES" dirty="0" smtClean="0"/>
              <a:t>No escribió para masas, no será Cervantes</a:t>
            </a:r>
          </a:p>
          <a:p>
            <a:r>
              <a:rPr lang="es-ES" dirty="0" smtClean="0"/>
              <a:t>Realidad, a veces dura </a:t>
            </a:r>
            <a:r>
              <a:rPr lang="es-ES" dirty="0" smtClean="0">
                <a:sym typeface="Wingdings" panose="05000000000000000000" pitchFamily="2" charset="2"/>
              </a:rPr>
              <a:t> Sentido moral</a:t>
            </a:r>
          </a:p>
          <a:p>
            <a:r>
              <a:rPr lang="es-ES" dirty="0"/>
              <a:t>La historia se genera desde el proletariado (Marx</a:t>
            </a:r>
            <a:r>
              <a:rPr lang="es-ES" dirty="0" smtClean="0"/>
              <a:t>)</a:t>
            </a:r>
            <a:endParaRPr lang="es-ES" dirty="0" smtClean="0">
              <a:sym typeface="Wingdings" panose="05000000000000000000" pitchFamily="2" charset="2"/>
            </a:endParaRPr>
          </a:p>
          <a:p>
            <a:r>
              <a:rPr lang="es-ES" dirty="0" smtClean="0">
                <a:sym typeface="Wingdings" panose="05000000000000000000" pitchFamily="2" charset="2"/>
              </a:rPr>
              <a:t>“La herencia, como la gravedad, tiene sus leyes”</a:t>
            </a:r>
            <a:endParaRPr lang="es-ES" dirty="0"/>
          </a:p>
        </p:txBody>
      </p:sp>
    </p:spTree>
    <p:extLst>
      <p:ext uri="{BB962C8B-B14F-4D97-AF65-F5344CB8AC3E}">
        <p14:creationId xmlns:p14="http://schemas.microsoft.com/office/powerpoint/2010/main" val="1473521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Émile</a:t>
            </a:r>
            <a:r>
              <a:rPr lang="es-ES" dirty="0" smtClean="0"/>
              <a:t> Zola</a:t>
            </a:r>
            <a:endParaRPr lang="es-ES" dirty="0"/>
          </a:p>
        </p:txBody>
      </p:sp>
      <p:sp>
        <p:nvSpPr>
          <p:cNvPr id="3" name="Marcador de contenido 2"/>
          <p:cNvSpPr>
            <a:spLocks noGrp="1"/>
          </p:cNvSpPr>
          <p:nvPr>
            <p:ph idx="1"/>
          </p:nvPr>
        </p:nvSpPr>
        <p:spPr/>
        <p:txBody>
          <a:bodyPr>
            <a:normAutofit/>
          </a:bodyPr>
          <a:lstStyle/>
          <a:p>
            <a:r>
              <a:rPr lang="es-ES" dirty="0" smtClean="0"/>
              <a:t>“</a:t>
            </a:r>
            <a:r>
              <a:rPr lang="es-ES" dirty="0" err="1" smtClean="0"/>
              <a:t>Observateur</a:t>
            </a:r>
            <a:r>
              <a:rPr lang="es-ES" dirty="0" smtClean="0"/>
              <a:t> et </a:t>
            </a:r>
            <a:r>
              <a:rPr lang="es-ES" dirty="0" err="1" smtClean="0"/>
              <a:t>expérimentateur</a:t>
            </a:r>
            <a:r>
              <a:rPr lang="es-ES" dirty="0" smtClean="0"/>
              <a:t>”</a:t>
            </a:r>
          </a:p>
          <a:p>
            <a:r>
              <a:rPr lang="es-ES" dirty="0" smtClean="0"/>
              <a:t>Realidad social, ambiental y lingüística</a:t>
            </a:r>
          </a:p>
          <a:p>
            <a:r>
              <a:rPr lang="es-ES" dirty="0" smtClean="0"/>
              <a:t>Organiza hechos y muestra los mecanismos</a:t>
            </a:r>
          </a:p>
          <a:p>
            <a:r>
              <a:rPr lang="es-ES" dirty="0"/>
              <a:t>“</a:t>
            </a:r>
            <a:r>
              <a:rPr lang="es-ES" dirty="0" err="1"/>
              <a:t>Juges</a:t>
            </a:r>
            <a:r>
              <a:rPr lang="es-ES" dirty="0"/>
              <a:t> </a:t>
            </a:r>
            <a:r>
              <a:rPr lang="es-ES" dirty="0" err="1"/>
              <a:t>d’instruction</a:t>
            </a:r>
            <a:r>
              <a:rPr lang="es-ES" dirty="0"/>
              <a:t> des </a:t>
            </a:r>
            <a:r>
              <a:rPr lang="es-ES" dirty="0" err="1"/>
              <a:t>hommes</a:t>
            </a:r>
            <a:r>
              <a:rPr lang="es-ES" dirty="0"/>
              <a:t> et de </a:t>
            </a:r>
            <a:r>
              <a:rPr lang="es-ES" dirty="0" err="1"/>
              <a:t>leurs</a:t>
            </a:r>
            <a:r>
              <a:rPr lang="es-ES" dirty="0"/>
              <a:t> </a:t>
            </a:r>
            <a:r>
              <a:rPr lang="es-ES" dirty="0" err="1"/>
              <a:t>passions</a:t>
            </a:r>
            <a:r>
              <a:rPr lang="es-ES" dirty="0"/>
              <a:t>” “</a:t>
            </a:r>
            <a:r>
              <a:rPr lang="es-ES" dirty="0" err="1"/>
              <a:t>Autant</a:t>
            </a:r>
            <a:r>
              <a:rPr lang="es-ES" dirty="0"/>
              <a:t> </a:t>
            </a:r>
            <a:r>
              <a:rPr lang="es-ES" dirty="0" err="1"/>
              <a:t>au</a:t>
            </a:r>
            <a:r>
              <a:rPr lang="es-ES" dirty="0"/>
              <a:t> vice </a:t>
            </a:r>
            <a:r>
              <a:rPr lang="es-ES" dirty="0" err="1"/>
              <a:t>qu’à</a:t>
            </a:r>
            <a:r>
              <a:rPr lang="es-ES" dirty="0"/>
              <a:t> la </a:t>
            </a:r>
            <a:r>
              <a:rPr lang="es-ES" dirty="0" err="1"/>
              <a:t>vertu</a:t>
            </a:r>
            <a:r>
              <a:rPr lang="es-ES" dirty="0" smtClean="0"/>
              <a:t>”</a:t>
            </a:r>
          </a:p>
          <a:p>
            <a:r>
              <a:rPr lang="es-ES" dirty="0" smtClean="0"/>
              <a:t>Los personajes son títeres en sus manos</a:t>
            </a:r>
          </a:p>
          <a:p>
            <a:r>
              <a:rPr lang="es-ES" dirty="0" smtClean="0"/>
              <a:t>Escritura científica </a:t>
            </a:r>
            <a:r>
              <a:rPr lang="es-ES" dirty="0" smtClean="0">
                <a:sym typeface="Wingdings" panose="05000000000000000000" pitchFamily="2" charset="2"/>
              </a:rPr>
              <a:t> 3 </a:t>
            </a:r>
            <a:r>
              <a:rPr lang="es-ES" dirty="0" err="1" smtClean="0">
                <a:sym typeface="Wingdings" panose="05000000000000000000" pitchFamily="2" charset="2"/>
              </a:rPr>
              <a:t>écrans</a:t>
            </a:r>
            <a:endParaRPr lang="es-ES" dirty="0"/>
          </a:p>
        </p:txBody>
      </p:sp>
      <p:cxnSp>
        <p:nvCxnSpPr>
          <p:cNvPr id="5" name="Conector recto de flecha 4"/>
          <p:cNvCxnSpPr/>
          <p:nvPr/>
        </p:nvCxnSpPr>
        <p:spPr>
          <a:xfrm flipH="1">
            <a:off x="2055377" y="2241494"/>
            <a:ext cx="56644" cy="2913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p:cNvCxnSpPr/>
          <p:nvPr/>
        </p:nvCxnSpPr>
        <p:spPr>
          <a:xfrm>
            <a:off x="6562641" y="2095837"/>
            <a:ext cx="1602223" cy="1149069"/>
          </a:xfrm>
          <a:prstGeom prst="bentConnector3">
            <a:avLst>
              <a:gd name="adj1" fmla="val 124747"/>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968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par>
                          <p:cTn id="26" fill="hold">
                            <p:stCondLst>
                              <p:cond delay="5000"/>
                            </p:stCondLst>
                            <p:childTnLst>
                              <p:par>
                                <p:cTn id="27" presetID="6"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par>
                          <p:cTn id="30" fill="hold">
                            <p:stCondLst>
                              <p:cond delay="7000"/>
                            </p:stCondLst>
                            <p:childTnLst>
                              <p:par>
                                <p:cTn id="31" presetID="42" presetClass="entr" presetSubtype="0" fill="hold"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42" presetClass="entr" presetSubtype="0" fill="hold"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6000" dirty="0" err="1" smtClean="0"/>
              <a:t>Abstract</a:t>
            </a:r>
            <a:endParaRPr lang="es-ES" sz="6000" dirty="0"/>
          </a:p>
        </p:txBody>
      </p:sp>
      <p:sp>
        <p:nvSpPr>
          <p:cNvPr id="4" name="Marcador de texto 3"/>
          <p:cNvSpPr>
            <a:spLocks noGrp="1"/>
          </p:cNvSpPr>
          <p:nvPr>
            <p:ph type="body" idx="1"/>
          </p:nvPr>
        </p:nvSpPr>
        <p:spPr/>
        <p:txBody>
          <a:bodyPr/>
          <a:lstStyle/>
          <a:p>
            <a:endParaRPr lang="es-ES"/>
          </a:p>
        </p:txBody>
      </p:sp>
    </p:spTree>
    <p:extLst>
      <p:ext uri="{BB962C8B-B14F-4D97-AF65-F5344CB8AC3E}">
        <p14:creationId xmlns:p14="http://schemas.microsoft.com/office/powerpoint/2010/main" val="2565291200"/>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4351" y="1314451"/>
            <a:ext cx="7598569" cy="2523392"/>
          </a:xfrm>
        </p:spPr>
        <p:txBody>
          <a:bodyPr>
            <a:normAutofit/>
          </a:bodyPr>
          <a:lstStyle/>
          <a:p>
            <a:r>
              <a:rPr lang="es-ES" dirty="0">
                <a:effectLst>
                  <a:outerShdw blurRad="38100" dist="38100" dir="2700000" algn="tl">
                    <a:srgbClr val="000000">
                      <a:alpha val="43137"/>
                    </a:srgbClr>
                  </a:outerShdw>
                </a:effectLst>
              </a:rPr>
              <a:t>León </a:t>
            </a:r>
            <a:r>
              <a:rPr lang="es-ES" dirty="0" err="1">
                <a:effectLst>
                  <a:outerShdw blurRad="38100" dist="38100" dir="2700000" algn="tl">
                    <a:srgbClr val="000000">
                      <a:alpha val="43137"/>
                    </a:srgbClr>
                  </a:outerShdw>
                </a:effectLst>
              </a:rPr>
              <a:t>Tolstói</a:t>
            </a:r>
            <a:r>
              <a:rPr lang="es-ES" dirty="0">
                <a:effectLst>
                  <a:outerShdw blurRad="38100" dist="38100" dir="2700000" algn="tl">
                    <a:srgbClr val="000000">
                      <a:alpha val="43137"/>
                    </a:srgbClr>
                  </a:outerShdw>
                </a:effectLst>
              </a:rPr>
              <a:t> </a:t>
            </a:r>
            <a:endParaRPr lang="es-ES_tradnl"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14351" y="3837842"/>
            <a:ext cx="2413488" cy="1362808"/>
          </a:xfrm>
        </p:spPr>
        <p:txBody>
          <a:bodyPr>
            <a:normAutofit fontScale="70000" lnSpcReduction="20000"/>
          </a:bodyPr>
          <a:lstStyle/>
          <a:p>
            <a:r>
              <a:rPr lang="es-ES" i="1" dirty="0" smtClean="0">
                <a:latin typeface="Aparajita" panose="020B0604020202020204" pitchFamily="34" charset="0"/>
                <a:cs typeface="Aparajita" panose="020B0604020202020204" pitchFamily="34" charset="0"/>
              </a:rPr>
              <a:t>Solo hay una manera de poner termino al mal y es el de devolver bien por mal.</a:t>
            </a:r>
            <a:endParaRPr lang="es-ES_tradnl" i="1" dirty="0">
              <a:latin typeface="Aparajita" panose="020B0604020202020204" pitchFamily="34" charset="0"/>
              <a:cs typeface="Aparajita" panose="020B0604020202020204" pitchFamily="34" charset="0"/>
            </a:endParaRPr>
          </a:p>
        </p:txBody>
      </p:sp>
      <p:pic>
        <p:nvPicPr>
          <p:cNvPr id="5" name="Imagen 4"/>
          <p:cNvPicPr>
            <a:picLocks noChangeAspect="1"/>
          </p:cNvPicPr>
          <p:nvPr/>
        </p:nvPicPr>
        <p:blipFill>
          <a:blip r:embed="rId3"/>
          <a:stretch>
            <a:fillRect/>
          </a:stretch>
        </p:blipFill>
        <p:spPr>
          <a:xfrm>
            <a:off x="5766472" y="2919395"/>
            <a:ext cx="2346448" cy="3199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11103616"/>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Tolstói</a:t>
            </a:r>
            <a:endParaRPr lang="es-ES" dirty="0"/>
          </a:p>
        </p:txBody>
      </p:sp>
      <p:sp>
        <p:nvSpPr>
          <p:cNvPr id="3" name="Marcador de contenido 2"/>
          <p:cNvSpPr>
            <a:spLocks noGrp="1"/>
          </p:cNvSpPr>
          <p:nvPr>
            <p:ph idx="1"/>
          </p:nvPr>
        </p:nvSpPr>
        <p:spPr/>
        <p:txBody>
          <a:bodyPr>
            <a:normAutofit fontScale="77500" lnSpcReduction="20000"/>
          </a:bodyPr>
          <a:lstStyle/>
          <a:p>
            <a:r>
              <a:rPr lang="es-ES_tradnl" dirty="0"/>
              <a:t>P</a:t>
            </a:r>
            <a:r>
              <a:rPr lang="es-ES_tradnl" dirty="0" smtClean="0"/>
              <a:t>rofundo </a:t>
            </a:r>
            <a:r>
              <a:rPr lang="es-ES_tradnl" dirty="0"/>
              <a:t>pensador social y moral</a:t>
            </a:r>
          </a:p>
          <a:p>
            <a:r>
              <a:rPr lang="es-ES" dirty="0"/>
              <a:t>Defiende el cristianismo sin </a:t>
            </a:r>
            <a:r>
              <a:rPr lang="es-ES" dirty="0" smtClean="0"/>
              <a:t>dogmas</a:t>
            </a:r>
            <a:endParaRPr lang="es-ES_tradnl" dirty="0"/>
          </a:p>
          <a:p>
            <a:r>
              <a:rPr lang="es-ES_tradnl" dirty="0"/>
              <a:t>F</a:t>
            </a:r>
            <a:r>
              <a:rPr lang="es-ES_tradnl" dirty="0" smtClean="0"/>
              <a:t>ormó </a:t>
            </a:r>
            <a:r>
              <a:rPr lang="es-ES_tradnl" dirty="0"/>
              <a:t>una extensa familia, administró con éxito sus propiedades </a:t>
            </a:r>
          </a:p>
          <a:p>
            <a:r>
              <a:rPr lang="es-ES_tradnl" dirty="0" smtClean="0"/>
              <a:t>Escribió </a:t>
            </a:r>
            <a:r>
              <a:rPr lang="es-ES_tradnl" dirty="0"/>
              <a:t>sus dos novelas principales, </a:t>
            </a:r>
            <a:r>
              <a:rPr lang="es-ES_tradnl" u="sng" dirty="0"/>
              <a:t>Guerra y Paz </a:t>
            </a:r>
            <a:r>
              <a:rPr lang="es-ES_tradnl" dirty="0"/>
              <a:t>(1869) y </a:t>
            </a:r>
            <a:r>
              <a:rPr lang="es-ES_tradnl" u="sng" dirty="0"/>
              <a:t>Ana </a:t>
            </a:r>
            <a:r>
              <a:rPr lang="es-ES_tradnl" u="sng" dirty="0" err="1"/>
              <a:t>Karenina</a:t>
            </a:r>
            <a:r>
              <a:rPr lang="es-ES_tradnl" u="sng" dirty="0"/>
              <a:t> </a:t>
            </a:r>
            <a:r>
              <a:rPr lang="es-ES_tradnl" dirty="0"/>
              <a:t>(1877)</a:t>
            </a:r>
          </a:p>
          <a:p>
            <a:r>
              <a:rPr lang="es-ES_tradnl" dirty="0"/>
              <a:t>la más importante es </a:t>
            </a:r>
            <a:r>
              <a:rPr lang="es-ES_tradnl" u="sng" dirty="0"/>
              <a:t>Ana </a:t>
            </a:r>
            <a:r>
              <a:rPr lang="es-ES_tradnl" u="sng" dirty="0" err="1"/>
              <a:t>Karenina</a:t>
            </a:r>
            <a:r>
              <a:rPr lang="es-ES_tradnl" dirty="0"/>
              <a:t>, que constituye una de las mejores novelas psicológicas de la literatura moderna. En ella utiliza los mismos métodos creativos realistas que en sus primeras obras, pero presenta una unidad artística mucho más sólida, y la exuberancia deja paso al pesimismo, pues la protagonista no logra resolver sus conflictos internos</a:t>
            </a:r>
            <a:r>
              <a:rPr lang="es-ES_tradnl" dirty="0" smtClean="0"/>
              <a:t>.</a:t>
            </a:r>
            <a:endParaRPr lang="es-ES_tradnl" dirty="0"/>
          </a:p>
        </p:txBody>
      </p:sp>
    </p:spTree>
    <p:extLst>
      <p:ext uri="{BB962C8B-B14F-4D97-AF65-F5344CB8AC3E}">
        <p14:creationId xmlns:p14="http://schemas.microsoft.com/office/powerpoint/2010/main" val="1408779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Horizontal)">
                                      <p:cBhvr>
                                        <p:cTn id="11" dur="500"/>
                                        <p:tgtEl>
                                          <p:spTgt spid="3">
                                            <p:txEl>
                                              <p:pRg st="1" end="1"/>
                                            </p:txEl>
                                          </p:spTgt>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outHorizontal)">
                                      <p:cBhvr>
                                        <p:cTn id="15" dur="500"/>
                                        <p:tgtEl>
                                          <p:spTgt spid="3">
                                            <p:txEl>
                                              <p:pRg st="2" end="2"/>
                                            </p:txEl>
                                          </p:spTgt>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Horizontal)">
                                      <p:cBhvr>
                                        <p:cTn id="19" dur="500"/>
                                        <p:tgtEl>
                                          <p:spTgt spid="3">
                                            <p:txEl>
                                              <p:pRg st="3" end="3"/>
                                            </p:txEl>
                                          </p:spTgt>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out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Tolstói</a:t>
            </a:r>
            <a:endParaRPr lang="es-ES" dirty="0"/>
          </a:p>
        </p:txBody>
      </p:sp>
      <p:sp>
        <p:nvSpPr>
          <p:cNvPr id="3" name="Marcador de contenido 2"/>
          <p:cNvSpPr>
            <a:spLocks noGrp="1"/>
          </p:cNvSpPr>
          <p:nvPr>
            <p:ph idx="1"/>
          </p:nvPr>
        </p:nvSpPr>
        <p:spPr/>
        <p:txBody>
          <a:bodyPr>
            <a:normAutofit fontScale="85000" lnSpcReduction="20000"/>
          </a:bodyPr>
          <a:lstStyle/>
          <a:p>
            <a:r>
              <a:rPr lang="es-ES" dirty="0"/>
              <a:t>Sus novelas no fueron muy apreciadas por la sociedad rusa hasta que </a:t>
            </a:r>
            <a:r>
              <a:rPr lang="es-ES" dirty="0" err="1"/>
              <a:t>Dostovevski</a:t>
            </a:r>
            <a:r>
              <a:rPr lang="es-ES" dirty="0"/>
              <a:t> y </a:t>
            </a:r>
            <a:r>
              <a:rPr lang="es-ES" dirty="0" err="1"/>
              <a:t>Nabókov</a:t>
            </a:r>
            <a:r>
              <a:rPr lang="es-ES" dirty="0"/>
              <a:t> lo declararon “obra de arte” </a:t>
            </a:r>
          </a:p>
          <a:p>
            <a:r>
              <a:rPr lang="es-ES_tradnl" dirty="0"/>
              <a:t>Eterno buscador de lo verosímil, fiel, bello, pero lo más importante, que sea claro. Sin embargo, había ciertas características que lo definían</a:t>
            </a:r>
          </a:p>
          <a:p>
            <a:r>
              <a:rPr lang="es-ES_tradnl" dirty="0"/>
              <a:t>Uso constante de su doctrina ética-moral </a:t>
            </a:r>
            <a:br>
              <a:rPr lang="es-ES_tradnl" dirty="0"/>
            </a:br>
            <a:r>
              <a:rPr lang="es-ES_tradnl" dirty="0"/>
              <a:t>Esto se basaba en el rechazo a la violencia, a la importancia de la educación, y a la mejora de las relaciones humanas junto al logro bienestar social. </a:t>
            </a:r>
          </a:p>
          <a:p>
            <a:r>
              <a:rPr lang="es-ES_tradnl" dirty="0"/>
              <a:t>Obras extensas, polifacéticas y complejas.</a:t>
            </a:r>
            <a:br>
              <a:rPr lang="es-ES_tradnl" dirty="0"/>
            </a:br>
            <a:r>
              <a:rPr lang="es-ES_tradnl" dirty="0"/>
              <a:t>Tiene un gran número de personajes y sus interacciones tienden a confundir. </a:t>
            </a:r>
          </a:p>
          <a:p>
            <a:endParaRPr lang="es-ES" dirty="0"/>
          </a:p>
        </p:txBody>
      </p:sp>
    </p:spTree>
    <p:extLst>
      <p:ext uri="{BB962C8B-B14F-4D97-AF65-F5344CB8AC3E}">
        <p14:creationId xmlns:p14="http://schemas.microsoft.com/office/powerpoint/2010/main" val="3853003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9037" y="1031228"/>
            <a:ext cx="8406246" cy="1113057"/>
          </a:xfrm>
        </p:spPr>
        <p:txBody>
          <a:bodyPr/>
          <a:lstStyle/>
          <a:p>
            <a:r>
              <a:rPr lang="es-ES_tradnl" dirty="0" err="1"/>
              <a:t>Fiodor</a:t>
            </a:r>
            <a:r>
              <a:rPr lang="es-ES_tradnl" dirty="0"/>
              <a:t> </a:t>
            </a:r>
            <a:r>
              <a:rPr lang="es-ES_tradnl" dirty="0" err="1"/>
              <a:t>Mijálovich</a:t>
            </a:r>
            <a:r>
              <a:rPr lang="es-ES_tradnl" dirty="0"/>
              <a:t> </a:t>
            </a:r>
            <a:r>
              <a:rPr lang="es-ES_tradnl" dirty="0" err="1"/>
              <a:t>Dostoyevski</a:t>
            </a:r>
            <a:r>
              <a:rPr lang="es-ES_tradnl" dirty="0"/>
              <a:t> (1821-1881)</a:t>
            </a:r>
          </a:p>
        </p:txBody>
      </p:sp>
      <p:sp>
        <p:nvSpPr>
          <p:cNvPr id="4" name="Marcador de contenido 3"/>
          <p:cNvSpPr>
            <a:spLocks noGrp="1"/>
          </p:cNvSpPr>
          <p:nvPr>
            <p:ph idx="1"/>
          </p:nvPr>
        </p:nvSpPr>
        <p:spPr>
          <a:xfrm>
            <a:off x="514352" y="3569277"/>
            <a:ext cx="2499012" cy="1901536"/>
          </a:xfrm>
        </p:spPr>
        <p:txBody>
          <a:bodyPr>
            <a:normAutofit fontScale="70000" lnSpcReduction="20000"/>
          </a:bodyPr>
          <a:lstStyle/>
          <a:p>
            <a:pPr marL="0" indent="0">
              <a:buNone/>
            </a:pPr>
            <a:r>
              <a:rPr lang="es-ES_tradnl" i="1" u="sng" dirty="0">
                <a:ln w="0"/>
                <a:latin typeface="Baskerville Old Face" panose="02020602080505020303" pitchFamily="18" charset="0"/>
              </a:rPr>
              <a:t>El secreto de la existencia no consiste solamente en vivir, sino en saber para que se vive.</a:t>
            </a:r>
          </a:p>
        </p:txBody>
      </p:sp>
      <p:pic>
        <p:nvPicPr>
          <p:cNvPr id="3" name="Imagen 2"/>
          <p:cNvPicPr>
            <a:picLocks noChangeAspect="1"/>
          </p:cNvPicPr>
          <p:nvPr/>
        </p:nvPicPr>
        <p:blipFill>
          <a:blip r:embed="rId2"/>
          <a:stretch>
            <a:fillRect/>
          </a:stretch>
        </p:blipFill>
        <p:spPr>
          <a:xfrm>
            <a:off x="4322618" y="2427507"/>
            <a:ext cx="2911662" cy="3666048"/>
          </a:xfrm>
          <a:prstGeom prst="rect">
            <a:avLst/>
          </a:prstGeom>
        </p:spPr>
      </p:pic>
    </p:spTree>
    <p:extLst>
      <p:ext uri="{BB962C8B-B14F-4D97-AF65-F5344CB8AC3E}">
        <p14:creationId xmlns:p14="http://schemas.microsoft.com/office/powerpoint/2010/main" val="3436686504"/>
      </p:ext>
    </p:extLst>
  </p:cSld>
  <p:clrMapOvr>
    <a:masterClrMapping/>
  </p:clrMapOvr>
  <p:transition spd="slow">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Dostoyevski</a:t>
            </a:r>
            <a:endParaRPr lang="es-ES_tradnl" dirty="0"/>
          </a:p>
        </p:txBody>
      </p:sp>
      <p:sp>
        <p:nvSpPr>
          <p:cNvPr id="3" name="Marcador de contenido 2"/>
          <p:cNvSpPr>
            <a:spLocks noGrp="1"/>
          </p:cNvSpPr>
          <p:nvPr>
            <p:ph idx="1"/>
          </p:nvPr>
        </p:nvSpPr>
        <p:spPr/>
        <p:txBody>
          <a:bodyPr>
            <a:normAutofit fontScale="55000" lnSpcReduction="20000"/>
          </a:bodyPr>
          <a:lstStyle/>
          <a:p>
            <a:r>
              <a:rPr lang="es-ES_tradnl" dirty="0"/>
              <a:t>El autor demuestra que la violencia es intrínsecamente inhumana y que cualquier crimen, independiente de sus motivos es una violación de las normas éticas y humanas. Con esta idea juzga el movimiento revolucionario de su tiempo.</a:t>
            </a:r>
          </a:p>
          <a:p>
            <a:r>
              <a:rPr lang="es-ES_tradnl" dirty="0"/>
              <a:t>Nació en Moscú</a:t>
            </a:r>
            <a:r>
              <a:rPr lang="es-ES_tradnl" dirty="0" smtClean="0"/>
              <a:t>.</a:t>
            </a:r>
          </a:p>
          <a:p>
            <a:r>
              <a:rPr lang="es-ES_tradnl" dirty="0" smtClean="0"/>
              <a:t> </a:t>
            </a:r>
            <a:r>
              <a:rPr lang="es-ES_tradnl" dirty="0"/>
              <a:t>Entró en un grupo de intelectuales socialistas</a:t>
            </a:r>
            <a:r>
              <a:rPr lang="es-ES_tradnl" dirty="0" smtClean="0"/>
              <a:t>.</a:t>
            </a:r>
          </a:p>
          <a:p>
            <a:r>
              <a:rPr lang="es-ES_tradnl" dirty="0" smtClean="0"/>
              <a:t> </a:t>
            </a:r>
            <a:r>
              <a:rPr lang="es-ES_tradnl" dirty="0"/>
              <a:t>Fue detenido, encarcelado y condenado a muerte. Se le conmutó la condena y tuvo que realizar trabajos forzados y en condiciones miserables. Una vez pasado este periodo pudo volver con su mujer. </a:t>
            </a:r>
          </a:p>
          <a:p>
            <a:r>
              <a:rPr lang="es-ES_tradnl" dirty="0"/>
              <a:t>Algunas obras de </a:t>
            </a:r>
            <a:r>
              <a:rPr lang="es-ES_tradnl" dirty="0" err="1"/>
              <a:t>Dostoyevski</a:t>
            </a:r>
            <a:r>
              <a:rPr lang="es-ES_tradnl" dirty="0"/>
              <a:t> son: El jugador (1866), Crimen y castigo (1866-1867), los hermanos </a:t>
            </a:r>
            <a:r>
              <a:rPr lang="es-ES_tradnl" dirty="0" err="1"/>
              <a:t>Karamázov</a:t>
            </a:r>
            <a:r>
              <a:rPr lang="es-ES_tradnl" dirty="0"/>
              <a:t> (1879-1880</a:t>
            </a:r>
            <a:r>
              <a:rPr lang="es-ES_tradnl" dirty="0" smtClean="0"/>
              <a:t>)…</a:t>
            </a:r>
          </a:p>
          <a:p>
            <a:r>
              <a:rPr lang="es-ES_tradnl" dirty="0"/>
              <a:t>uno de los escritores más grandes de la literatura rusa</a:t>
            </a:r>
            <a:r>
              <a:rPr lang="es-ES_tradnl" dirty="0" smtClean="0"/>
              <a:t>.</a:t>
            </a:r>
          </a:p>
          <a:p>
            <a:r>
              <a:rPr lang="es-ES_tradnl" dirty="0" smtClean="0"/>
              <a:t> </a:t>
            </a:r>
            <a:r>
              <a:rPr lang="es-ES_tradnl" dirty="0"/>
              <a:t>En sus novelas, explora el alma humana, en un complejo contexto espiritual, social y político de la sociedad rusa del siglo XIX. </a:t>
            </a:r>
            <a:endParaRPr lang="es-ES_tradnl" dirty="0" smtClean="0"/>
          </a:p>
          <a:p>
            <a:r>
              <a:rPr lang="es-ES" dirty="0" smtClean="0"/>
              <a:t>Los autores rusos son ante todo científicos que diseccionan la realidad.</a:t>
            </a:r>
          </a:p>
          <a:p>
            <a:r>
              <a:rPr lang="es-ES" dirty="0" smtClean="0"/>
              <a:t>Los personajes son títeres en sus manos</a:t>
            </a:r>
            <a:endParaRPr lang="es-ES_tradnl" dirty="0"/>
          </a:p>
          <a:p>
            <a:endParaRPr lang="es-ES_tradnl" dirty="0"/>
          </a:p>
        </p:txBody>
      </p:sp>
    </p:spTree>
    <p:extLst>
      <p:ext uri="{BB962C8B-B14F-4D97-AF65-F5344CB8AC3E}">
        <p14:creationId xmlns:p14="http://schemas.microsoft.com/office/powerpoint/2010/main" val="202617831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Simbolismo </a:t>
            </a:r>
            <a:endParaRPr lang="es-ES_tradnl" dirty="0"/>
          </a:p>
        </p:txBody>
      </p:sp>
      <p:pic>
        <p:nvPicPr>
          <p:cNvPr id="6" name="Marcador de contenido 5"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122" y="2291478"/>
            <a:ext cx="7442228" cy="2338986"/>
          </a:xfrm>
        </p:spPr>
      </p:pic>
    </p:spTree>
    <p:extLst>
      <p:ext uri="{BB962C8B-B14F-4D97-AF65-F5344CB8AC3E}">
        <p14:creationId xmlns:p14="http://schemas.microsoft.com/office/powerpoint/2010/main" val="2505118632"/>
      </p:ext>
    </p:extLst>
  </p:cSld>
  <p:clrMapOvr>
    <a:masterClrMapping/>
  </p:clrMapOvr>
  <p:transition spd="slow">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0"/>
            <a:ext cx="7772400" cy="1470025"/>
          </a:xfrm>
        </p:spPr>
        <p:txBody>
          <a:bodyPr>
            <a:normAutofit/>
          </a:bodyPr>
          <a:lstStyle/>
          <a:p>
            <a:r>
              <a:rPr lang="es-ES" dirty="0" smtClean="0"/>
              <a:t>Juan Valera</a:t>
            </a:r>
            <a:endParaRPr lang="es-ES" dirty="0"/>
          </a:p>
        </p:txBody>
      </p:sp>
      <p:sp>
        <p:nvSpPr>
          <p:cNvPr id="4" name="3 CuadroTexto"/>
          <p:cNvSpPr txBox="1"/>
          <p:nvPr/>
        </p:nvSpPr>
        <p:spPr>
          <a:xfrm>
            <a:off x="4353515" y="1484784"/>
            <a:ext cx="4466957" cy="3785652"/>
          </a:xfrm>
          <a:prstGeom prst="rect">
            <a:avLst/>
          </a:prstGeom>
          <a:noFill/>
        </p:spPr>
        <p:txBody>
          <a:bodyPr wrap="square" rtlCol="0">
            <a:spAutoFit/>
          </a:bodyPr>
          <a:lstStyle/>
          <a:p>
            <a:pPr marL="285750" indent="-285750">
              <a:buFont typeface="Wingdings" panose="05000000000000000000" pitchFamily="2" charset="2"/>
              <a:buChar char="ü"/>
            </a:pPr>
            <a:r>
              <a:rPr lang="es-ES" sz="2400" dirty="0" smtClean="0"/>
              <a:t>Hombre elegante, refinado.</a:t>
            </a:r>
            <a:endParaRPr lang="es-ES" sz="2400" dirty="0"/>
          </a:p>
          <a:p>
            <a:pPr marL="285750" indent="-285750">
              <a:buFont typeface="Wingdings" panose="05000000000000000000" pitchFamily="2" charset="2"/>
              <a:buChar char="ü"/>
            </a:pPr>
            <a:r>
              <a:rPr lang="es-ES" sz="2400" dirty="0" smtClean="0"/>
              <a:t>Cultura e ingenio.</a:t>
            </a:r>
            <a:endParaRPr lang="es-ES" sz="2400" dirty="0"/>
          </a:p>
          <a:p>
            <a:pPr marL="285750" indent="-285750">
              <a:buFont typeface="Wingdings" panose="05000000000000000000" pitchFamily="2" charset="2"/>
              <a:buChar char="ü"/>
            </a:pPr>
            <a:r>
              <a:rPr lang="es-ES" sz="2400" dirty="0" smtClean="0"/>
              <a:t>Problemas individuales, y análisis de los sentimientos.</a:t>
            </a:r>
            <a:endParaRPr lang="es-ES" sz="2400" dirty="0"/>
          </a:p>
          <a:p>
            <a:pPr marL="285750" indent="-285750">
              <a:buFont typeface="Wingdings" panose="05000000000000000000" pitchFamily="2" charset="2"/>
              <a:buChar char="ü"/>
            </a:pPr>
            <a:r>
              <a:rPr lang="es-ES" sz="2400" dirty="0" smtClean="0"/>
              <a:t>Narración para embellecer.</a:t>
            </a:r>
            <a:endParaRPr lang="es-ES" sz="2400" dirty="0"/>
          </a:p>
          <a:p>
            <a:pPr marL="285750" indent="-285750">
              <a:buFont typeface="Wingdings" panose="05000000000000000000" pitchFamily="2" charset="2"/>
              <a:buChar char="ü"/>
            </a:pPr>
            <a:r>
              <a:rPr lang="es-ES" sz="2400" dirty="0" smtClean="0"/>
              <a:t>Realista con toques románticos.</a:t>
            </a:r>
            <a:endParaRPr lang="es-ES" sz="2400" dirty="0"/>
          </a:p>
          <a:p>
            <a:pPr marL="285750" indent="-285750">
              <a:buFont typeface="Wingdings" panose="05000000000000000000" pitchFamily="2" charset="2"/>
              <a:buChar char="ü"/>
            </a:pPr>
            <a:r>
              <a:rPr lang="es-ES" sz="2400" dirty="0" smtClean="0"/>
              <a:t>Sigue el modelo de Cervantes.</a:t>
            </a:r>
          </a:p>
          <a:p>
            <a:pPr marL="285750" indent="-285750">
              <a:buFont typeface="Wingdings" panose="05000000000000000000" pitchFamily="2" charset="2"/>
              <a:buChar char="ü"/>
            </a:pPr>
            <a:r>
              <a:rPr lang="es-ES" sz="2400" dirty="0" smtClean="0"/>
              <a:t>Obras:</a:t>
            </a:r>
            <a:endParaRPr lang="es-ES" sz="2400" u="sng" dirty="0" smtClean="0"/>
          </a:p>
          <a:p>
            <a:pPr marL="742950" lvl="1" indent="-285750">
              <a:buFont typeface="Wingdings" panose="05000000000000000000" pitchFamily="2" charset="2"/>
              <a:buChar char="ü"/>
            </a:pPr>
            <a:r>
              <a:rPr lang="es-ES" sz="2400" u="sng" dirty="0" smtClean="0"/>
              <a:t>Juana la Larga</a:t>
            </a:r>
          </a:p>
          <a:p>
            <a:pPr marL="742950" lvl="1" indent="-285750">
              <a:buFont typeface="Wingdings" panose="05000000000000000000" pitchFamily="2" charset="2"/>
              <a:buChar char="ü"/>
            </a:pPr>
            <a:r>
              <a:rPr lang="es-ES" sz="2400" u="sng" dirty="0" smtClean="0"/>
              <a:t>Pepita Jiménez</a:t>
            </a:r>
            <a:endParaRPr lang="es-ES" sz="2400"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7358"/>
            <a:ext cx="3194652" cy="450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8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500"/>
                                        <p:tgtEl>
                                          <p:spTgt spid="4">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3" dur="500"/>
                                        <p:tgtEl>
                                          <p:spTgt spid="4">
                                            <p:txEl>
                                              <p:pRg st="4" end="4"/>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7" dur="500"/>
                                        <p:tgtEl>
                                          <p:spTgt spid="4">
                                            <p:txEl>
                                              <p:pRg st="5" end="5"/>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1" dur="500"/>
                                        <p:tgtEl>
                                          <p:spTgt spid="4">
                                            <p:txEl>
                                              <p:pRg st="6" end="6"/>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5" dur="500"/>
                                        <p:tgtEl>
                                          <p:spTgt spid="4">
                                            <p:txEl>
                                              <p:pRg st="7" end="7"/>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Emilia Pardo Bazán (1851-1921)</a:t>
            </a:r>
            <a:endParaRPr lang="es-ES" sz="3200"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628800"/>
            <a:ext cx="3238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37910" y="1353124"/>
            <a:ext cx="4115009" cy="4678204"/>
          </a:xfrm>
          <a:prstGeom prst="rect">
            <a:avLst/>
          </a:prstGeom>
          <a:noFill/>
        </p:spPr>
        <p:txBody>
          <a:bodyPr wrap="square" rtlCol="0">
            <a:spAutoFit/>
          </a:bodyPr>
          <a:lstStyle/>
          <a:p>
            <a:pPr marL="285750" indent="-285750">
              <a:buFont typeface="Wingdings" panose="05000000000000000000" pitchFamily="2" charset="2"/>
              <a:buChar char="ü"/>
            </a:pPr>
            <a:r>
              <a:rPr lang="es-ES" sz="2000" dirty="0" smtClean="0"/>
              <a:t>Mujer muy culta y cristiana.</a:t>
            </a:r>
            <a:endParaRPr lang="es-ES" sz="2000" dirty="0"/>
          </a:p>
          <a:p>
            <a:pPr marL="285750" indent="-285750">
              <a:buFont typeface="Wingdings" panose="05000000000000000000" pitchFamily="2" charset="2"/>
              <a:buChar char="ü"/>
            </a:pPr>
            <a:r>
              <a:rPr lang="es-ES" sz="2000" dirty="0" smtClean="0"/>
              <a:t>Introduce el naturalismo en España.</a:t>
            </a:r>
          </a:p>
          <a:p>
            <a:pPr marL="285750" indent="-285750">
              <a:buFont typeface="Wingdings" panose="05000000000000000000" pitchFamily="2" charset="2"/>
              <a:buChar char="ü"/>
            </a:pPr>
            <a:r>
              <a:rPr lang="es-ES" sz="2000" dirty="0" smtClean="0"/>
              <a:t>Romance con Galdós.</a:t>
            </a:r>
            <a:endParaRPr lang="es-ES" sz="2000" dirty="0"/>
          </a:p>
          <a:p>
            <a:pPr marL="285750" indent="-285750">
              <a:buFont typeface="Wingdings" panose="05000000000000000000" pitchFamily="2" charset="2"/>
              <a:buChar char="ü"/>
            </a:pPr>
            <a:r>
              <a:rPr lang="es-ES" sz="2000" dirty="0" smtClean="0"/>
              <a:t>Novelas con elementos naturalistas.</a:t>
            </a:r>
            <a:endParaRPr lang="es-ES" sz="2000" dirty="0"/>
          </a:p>
          <a:p>
            <a:pPr marL="285750" indent="-285750">
              <a:buFont typeface="Wingdings" panose="05000000000000000000" pitchFamily="2" charset="2"/>
              <a:buChar char="ü"/>
            </a:pPr>
            <a:r>
              <a:rPr lang="es-ES" sz="2000" dirty="0" smtClean="0"/>
              <a:t>Pasa por cuatro etapas:</a:t>
            </a:r>
          </a:p>
          <a:p>
            <a:pPr marL="800100" lvl="1" indent="-342900">
              <a:buFont typeface="+mj-lt"/>
              <a:buAutoNum type="arabicPeriod"/>
            </a:pPr>
            <a:r>
              <a:rPr lang="es-ES" sz="2000" dirty="0" smtClean="0"/>
              <a:t>Rasgos románticos.</a:t>
            </a:r>
          </a:p>
          <a:p>
            <a:pPr marL="800100" lvl="1" indent="-342900">
              <a:buFont typeface="+mj-lt"/>
              <a:buAutoNum type="arabicPeriod"/>
            </a:pPr>
            <a:r>
              <a:rPr lang="es-ES" sz="2000" dirty="0" smtClean="0"/>
              <a:t>Signos naturalistas.</a:t>
            </a:r>
          </a:p>
          <a:p>
            <a:pPr marL="800100" lvl="1" indent="-342900">
              <a:buFont typeface="+mj-lt"/>
              <a:buAutoNum type="arabicPeriod"/>
            </a:pPr>
            <a:r>
              <a:rPr lang="es-ES" sz="2000" dirty="0" smtClean="0"/>
              <a:t>Análisis(Espíritu ruso).</a:t>
            </a:r>
          </a:p>
          <a:p>
            <a:pPr marL="800100" lvl="1" indent="-342900">
              <a:buFont typeface="+mj-lt"/>
              <a:buAutoNum type="arabicPeriod"/>
            </a:pPr>
            <a:r>
              <a:rPr lang="es-ES" sz="2000" dirty="0" smtClean="0"/>
              <a:t>Modernista.</a:t>
            </a:r>
            <a:endParaRPr lang="es-ES" sz="2000" dirty="0"/>
          </a:p>
          <a:p>
            <a:pPr marL="285750" indent="-285750">
              <a:buFont typeface="Wingdings" panose="05000000000000000000" pitchFamily="2" charset="2"/>
              <a:buChar char="ü"/>
            </a:pPr>
            <a:r>
              <a:rPr lang="es-ES" sz="2000" dirty="0"/>
              <a:t>Obras:</a:t>
            </a:r>
          </a:p>
          <a:p>
            <a:pPr marL="742950" lvl="1" indent="-285750">
              <a:buFont typeface="Wingdings" panose="05000000000000000000" pitchFamily="2" charset="2"/>
              <a:buChar char="ü"/>
            </a:pPr>
            <a:r>
              <a:rPr lang="es-ES" sz="2000" dirty="0"/>
              <a:t>Cuentos.</a:t>
            </a:r>
          </a:p>
          <a:p>
            <a:pPr marL="742950" lvl="1" indent="-285750">
              <a:buFont typeface="Wingdings" panose="05000000000000000000" pitchFamily="2" charset="2"/>
              <a:buChar char="ü"/>
            </a:pPr>
            <a:r>
              <a:rPr lang="es-ES" sz="2000" u="sng" dirty="0"/>
              <a:t>Madre Naturaleza.</a:t>
            </a:r>
          </a:p>
          <a:p>
            <a:pPr marL="742950" lvl="1" indent="-285750">
              <a:buFont typeface="Wingdings" panose="05000000000000000000" pitchFamily="2" charset="2"/>
              <a:buChar char="ü"/>
            </a:pPr>
            <a:r>
              <a:rPr lang="es-ES" sz="2000" u="sng" dirty="0"/>
              <a:t>Los Pazos de Ulloa</a:t>
            </a:r>
            <a:r>
              <a:rPr lang="es-ES" sz="2000" u="sng" dirty="0" smtClean="0"/>
              <a:t>.</a:t>
            </a:r>
            <a:endParaRPr lang="es-ES" sz="2000" u="sng" dirty="0"/>
          </a:p>
        </p:txBody>
      </p:sp>
      <p:sp>
        <p:nvSpPr>
          <p:cNvPr id="7" name="6 CuadroTexto"/>
          <p:cNvSpPr txBox="1"/>
          <p:nvPr/>
        </p:nvSpPr>
        <p:spPr>
          <a:xfrm>
            <a:off x="5148064" y="5186809"/>
            <a:ext cx="2880320" cy="923330"/>
          </a:xfrm>
          <a:prstGeom prst="rect">
            <a:avLst/>
          </a:prstGeom>
          <a:noFill/>
        </p:spPr>
        <p:txBody>
          <a:bodyPr wrap="square" rtlCol="0">
            <a:spAutoFit/>
          </a:bodyPr>
          <a:lstStyle/>
          <a:p>
            <a:r>
              <a:rPr lang="es-ES" dirty="0" smtClean="0">
                <a:solidFill>
                  <a:schemeClr val="bg1">
                    <a:lumMod val="50000"/>
                  </a:schemeClr>
                </a:solidFill>
              </a:rPr>
              <a:t>“LO QUE LA NATURALEZA YERRA, LO ALEGRA LA GRACIA”</a:t>
            </a:r>
            <a:endParaRPr lang="es-ES" dirty="0">
              <a:solidFill>
                <a:schemeClr val="bg1">
                  <a:lumMod val="50000"/>
                </a:schemeClr>
              </a:solidFill>
            </a:endParaRPr>
          </a:p>
        </p:txBody>
      </p:sp>
    </p:spTree>
    <p:extLst>
      <p:ext uri="{BB962C8B-B14F-4D97-AF65-F5344CB8AC3E}">
        <p14:creationId xmlns:p14="http://schemas.microsoft.com/office/powerpoint/2010/main" val="4771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arn(inVertical)">
                                      <p:cBhvr>
                                        <p:cTn id="31" dur="500"/>
                                        <p:tgtEl>
                                          <p:spTgt spid="5">
                                            <p:txEl>
                                              <p:pRg st="6" end="6"/>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barn(inVertical)">
                                      <p:cBhvr>
                                        <p:cTn id="35" dur="500"/>
                                        <p:tgtEl>
                                          <p:spTgt spid="5">
                                            <p:txEl>
                                              <p:pRg st="7" end="7"/>
                                            </p:txEl>
                                          </p:spTgt>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barn(inVertical)">
                                      <p:cBhvr>
                                        <p:cTn id="39" dur="500"/>
                                        <p:tgtEl>
                                          <p:spTgt spid="5">
                                            <p:txEl>
                                              <p:pRg st="8" end="8"/>
                                            </p:txEl>
                                          </p:spTgt>
                                        </p:tgtEl>
                                      </p:cBhvr>
                                    </p:animEffect>
                                  </p:childTnLst>
                                </p:cTn>
                              </p:par>
                            </p:childTnLst>
                          </p:cTn>
                        </p:par>
                        <p:par>
                          <p:cTn id="40" fill="hold">
                            <p:stCondLst>
                              <p:cond delay="4500"/>
                            </p:stCondLst>
                            <p:childTnLst>
                              <p:par>
                                <p:cTn id="41" presetID="16" presetClass="entr" presetSubtype="21" fill="hold"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barn(inVertical)">
                                      <p:cBhvr>
                                        <p:cTn id="43" dur="500"/>
                                        <p:tgtEl>
                                          <p:spTgt spid="5">
                                            <p:txEl>
                                              <p:pRg st="9" end="9"/>
                                            </p:txEl>
                                          </p:spTgt>
                                        </p:tgtEl>
                                      </p:cBhvr>
                                    </p:animEffect>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barn(inVertical)">
                                      <p:cBhvr>
                                        <p:cTn id="47" dur="500"/>
                                        <p:tgtEl>
                                          <p:spTgt spid="5">
                                            <p:txEl>
                                              <p:pRg st="10" end="10"/>
                                            </p:txEl>
                                          </p:spTgt>
                                        </p:tgtEl>
                                      </p:cBhvr>
                                    </p:animEffect>
                                  </p:childTnLst>
                                </p:cTn>
                              </p:par>
                            </p:childTnLst>
                          </p:cTn>
                        </p:par>
                        <p:par>
                          <p:cTn id="48" fill="hold">
                            <p:stCondLst>
                              <p:cond delay="5500"/>
                            </p:stCondLst>
                            <p:childTnLst>
                              <p:par>
                                <p:cTn id="49" presetID="16" presetClass="entr" presetSubtype="21" fill="hold" nodeType="after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barn(inVertical)">
                                      <p:cBhvr>
                                        <p:cTn id="51" dur="500"/>
                                        <p:tgtEl>
                                          <p:spTgt spid="5">
                                            <p:txEl>
                                              <p:pRg st="11" end="11"/>
                                            </p:txEl>
                                          </p:spTgt>
                                        </p:tgtEl>
                                      </p:cBhvr>
                                    </p:animEffect>
                                  </p:childTnLst>
                                </p:cTn>
                              </p:par>
                            </p:childTnLst>
                          </p:cTn>
                        </p:par>
                        <p:par>
                          <p:cTn id="52" fill="hold">
                            <p:stCondLst>
                              <p:cond delay="6000"/>
                            </p:stCondLst>
                            <p:childTnLst>
                              <p:par>
                                <p:cTn id="53" presetID="16" presetClass="entr" presetSubtype="21" fill="hold" nodeType="after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Effect transition="in" filter="barn(inVertical)">
                                      <p:cBhvr>
                                        <p:cTn id="55"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u="sng" dirty="0" smtClean="0"/>
              <a:t>Los Pazos de Ulloa</a:t>
            </a:r>
            <a:endParaRPr lang="es-ES" sz="3200" u="sng"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67900"/>
            <a:ext cx="2736304" cy="4366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69283" y="1433062"/>
            <a:ext cx="4320480" cy="4493538"/>
          </a:xfrm>
          <a:prstGeom prst="rect">
            <a:avLst/>
          </a:prstGeom>
          <a:noFill/>
        </p:spPr>
        <p:txBody>
          <a:bodyPr wrap="square" rtlCol="0">
            <a:spAutoFit/>
          </a:bodyPr>
          <a:lstStyle/>
          <a:p>
            <a:pPr marL="285750" indent="-285750">
              <a:buFont typeface="Wingdings" panose="05000000000000000000" pitchFamily="2" charset="2"/>
              <a:buChar char="ü"/>
            </a:pPr>
            <a:r>
              <a:rPr lang="es-ES" sz="2200" dirty="0" smtClean="0"/>
              <a:t>“Deshumanizados”</a:t>
            </a:r>
            <a:endParaRPr lang="es-ES" sz="2200" dirty="0"/>
          </a:p>
          <a:p>
            <a:pPr marL="285750" indent="-285750">
              <a:buFont typeface="Wingdings" panose="05000000000000000000" pitchFamily="2" charset="2"/>
              <a:buChar char="ü"/>
            </a:pPr>
            <a:r>
              <a:rPr lang="es-ES" sz="2200" dirty="0" smtClean="0"/>
              <a:t>Llegada de don Julián, un cura que llega a los pazos, y sus consecuencias.</a:t>
            </a:r>
            <a:endParaRPr lang="es-ES" sz="2200" dirty="0"/>
          </a:p>
          <a:p>
            <a:pPr marL="285750" indent="-285750">
              <a:buFont typeface="Wingdings" panose="05000000000000000000" pitchFamily="2" charset="2"/>
              <a:buChar char="ü"/>
            </a:pPr>
            <a:r>
              <a:rPr lang="es-ES" sz="2200" dirty="0" smtClean="0"/>
              <a:t>Brutales descripciones de la naturaleza Gallega que determina a los personajes, y los cambia.</a:t>
            </a:r>
          </a:p>
          <a:p>
            <a:pPr marL="285750" indent="-285750">
              <a:buFont typeface="Wingdings" panose="05000000000000000000" pitchFamily="2" charset="2"/>
              <a:buChar char="ü"/>
            </a:pPr>
            <a:r>
              <a:rPr lang="es-ES" sz="2200" dirty="0" smtClean="0"/>
              <a:t>Caciquismo desmesurado.</a:t>
            </a:r>
          </a:p>
          <a:p>
            <a:pPr marL="285750" indent="-285750">
              <a:buFont typeface="Wingdings" panose="05000000000000000000" pitchFamily="2" charset="2"/>
              <a:buChar char="ü"/>
            </a:pPr>
            <a:r>
              <a:rPr lang="es-ES" sz="2200" dirty="0" smtClean="0"/>
              <a:t>Inmenso poder de los terratenientes agrícolas y de determinados  personajes del clero.</a:t>
            </a:r>
          </a:p>
          <a:p>
            <a:pPr marL="285750" indent="-285750">
              <a:buFont typeface="Wingdings" panose="05000000000000000000" pitchFamily="2" charset="2"/>
              <a:buChar char="ü"/>
            </a:pPr>
            <a:r>
              <a:rPr lang="es-ES" sz="2200" dirty="0" smtClean="0"/>
              <a:t>Maltrato femenino.</a:t>
            </a:r>
            <a:endParaRPr lang="es-ES" sz="2200" dirty="0"/>
          </a:p>
        </p:txBody>
      </p:sp>
    </p:spTree>
    <p:extLst>
      <p:ext uri="{BB962C8B-B14F-4D97-AF65-F5344CB8AC3E}">
        <p14:creationId xmlns:p14="http://schemas.microsoft.com/office/powerpoint/2010/main" val="10129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heel(8)">
                                      <p:cBhvr>
                                        <p:cTn id="11" dur="2000"/>
                                        <p:tgtEl>
                                          <p:spTgt spid="4">
                                            <p:txEl>
                                              <p:pRg st="1" end="1"/>
                                            </p:txEl>
                                          </p:spTgt>
                                        </p:tgtEl>
                                      </p:cBhvr>
                                    </p:animEffect>
                                  </p:childTnLst>
                                </p:cTn>
                              </p:par>
                            </p:childTnLst>
                          </p:cTn>
                        </p:par>
                        <p:par>
                          <p:cTn id="12" fill="hold">
                            <p:stCondLst>
                              <p:cond delay="4000"/>
                            </p:stCondLst>
                            <p:childTnLst>
                              <p:par>
                                <p:cTn id="13" presetID="21"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heel(8)">
                                      <p:cBhvr>
                                        <p:cTn id="15" dur="2000"/>
                                        <p:tgtEl>
                                          <p:spTgt spid="4">
                                            <p:txEl>
                                              <p:pRg st="2" end="2"/>
                                            </p:txEl>
                                          </p:spTgt>
                                        </p:tgtEl>
                                      </p:cBhvr>
                                    </p:animEffect>
                                  </p:childTnLst>
                                </p:cTn>
                              </p:par>
                            </p:childTnLst>
                          </p:cTn>
                        </p:par>
                        <p:par>
                          <p:cTn id="16" fill="hold">
                            <p:stCondLst>
                              <p:cond delay="6000"/>
                            </p:stCondLst>
                            <p:childTnLst>
                              <p:par>
                                <p:cTn id="17" presetID="21"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heel(8)">
                                      <p:cBhvr>
                                        <p:cTn id="19" dur="2000"/>
                                        <p:tgtEl>
                                          <p:spTgt spid="4">
                                            <p:txEl>
                                              <p:pRg st="3" end="3"/>
                                            </p:txEl>
                                          </p:spTgt>
                                        </p:tgtEl>
                                      </p:cBhvr>
                                    </p:animEffect>
                                  </p:childTnLst>
                                </p:cTn>
                              </p:par>
                            </p:childTnLst>
                          </p:cTn>
                        </p:par>
                        <p:par>
                          <p:cTn id="20" fill="hold">
                            <p:stCondLst>
                              <p:cond delay="8000"/>
                            </p:stCondLst>
                            <p:childTnLst>
                              <p:par>
                                <p:cTn id="21" presetID="21"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heel(8)">
                                      <p:cBhvr>
                                        <p:cTn id="23" dur="2000"/>
                                        <p:tgtEl>
                                          <p:spTgt spid="4">
                                            <p:txEl>
                                              <p:pRg st="4" end="4"/>
                                            </p:txEl>
                                          </p:spTgt>
                                        </p:tgtEl>
                                      </p:cBhvr>
                                    </p:animEffect>
                                  </p:childTnLst>
                                </p:cTn>
                              </p:par>
                            </p:childTnLst>
                          </p:cTn>
                        </p:par>
                        <p:par>
                          <p:cTn id="24" fill="hold">
                            <p:stCondLst>
                              <p:cond delay="10000"/>
                            </p:stCondLst>
                            <p:childTnLst>
                              <p:par>
                                <p:cTn id="25" presetID="21"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heel(8)">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4352" y="942217"/>
            <a:ext cx="8094628" cy="1629383"/>
          </a:xfrm>
        </p:spPr>
        <p:txBody>
          <a:bodyPr/>
          <a:lstStyle/>
          <a:p>
            <a:r>
              <a:rPr lang="es-ES" dirty="0"/>
              <a:t>Benito Pérez Galdós</a:t>
            </a:r>
            <a:endParaRPr lang="es-ES_tradnl" dirty="0"/>
          </a:p>
        </p:txBody>
      </p:sp>
      <p:sp>
        <p:nvSpPr>
          <p:cNvPr id="3" name="Marcador de contenido 2"/>
          <p:cNvSpPr>
            <a:spLocks noGrp="1"/>
          </p:cNvSpPr>
          <p:nvPr>
            <p:ph idx="1"/>
          </p:nvPr>
        </p:nvSpPr>
        <p:spPr>
          <a:xfrm>
            <a:off x="514352" y="3629634"/>
            <a:ext cx="1980794" cy="2013625"/>
          </a:xfrm>
        </p:spPr>
        <p:txBody>
          <a:bodyPr>
            <a:normAutofit/>
          </a:bodyPr>
          <a:lstStyle/>
          <a:p>
            <a:pPr marL="0" indent="0">
              <a:buNone/>
            </a:pPr>
            <a:r>
              <a:rPr lang="es-ES_tradnl" sz="2100" i="1" dirty="0">
                <a:effectLst>
                  <a:outerShdw blurRad="38100" dist="38100" dir="2700000" algn="tl">
                    <a:srgbClr val="000000">
                      <a:alpha val="43137"/>
                    </a:srgbClr>
                  </a:outerShdw>
                </a:effectLst>
                <a:latin typeface="FrankRuehl" panose="020E0503060101010101" pitchFamily="34" charset="-79"/>
                <a:cs typeface="FrankRuehl" panose="020E0503060101010101" pitchFamily="34" charset="-79"/>
              </a:rPr>
              <a:t>¿No es triste considerar que sólo la desgracia hace a los hombres hermanos?</a:t>
            </a:r>
          </a:p>
        </p:txBody>
      </p:sp>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150" y="2655382"/>
            <a:ext cx="2993999" cy="2463530"/>
          </a:xfrm>
          <a:prstGeom prst="rect">
            <a:avLst/>
          </a:prstGeom>
        </p:spPr>
      </p:pic>
    </p:spTree>
    <p:extLst>
      <p:ext uri="{BB962C8B-B14F-4D97-AF65-F5344CB8AC3E}">
        <p14:creationId xmlns:p14="http://schemas.microsoft.com/office/powerpoint/2010/main" val="39214547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Índice</a:t>
            </a:r>
            <a:endParaRPr lang="es-ES" dirty="0"/>
          </a:p>
        </p:txBody>
      </p:sp>
      <p:sp>
        <p:nvSpPr>
          <p:cNvPr id="3" name="Marcador de contenido 2"/>
          <p:cNvSpPr>
            <a:spLocks noGrp="1"/>
          </p:cNvSpPr>
          <p:nvPr>
            <p:ph idx="1"/>
          </p:nvPr>
        </p:nvSpPr>
        <p:spPr/>
        <p:txBody>
          <a:bodyPr/>
          <a:lstStyle/>
          <a:p>
            <a:r>
              <a:rPr lang="es-ES" dirty="0" smtClean="0"/>
              <a:t>Contexto histórico y español</a:t>
            </a:r>
          </a:p>
          <a:p>
            <a:r>
              <a:rPr lang="es-ES" dirty="0" smtClean="0"/>
              <a:t>Características</a:t>
            </a:r>
          </a:p>
          <a:p>
            <a:r>
              <a:rPr lang="es-ES" dirty="0" smtClean="0"/>
              <a:t>Realismo en Europa</a:t>
            </a:r>
            <a:endParaRPr lang="es-ES" dirty="0"/>
          </a:p>
          <a:p>
            <a:r>
              <a:rPr lang="es-ES" dirty="0" smtClean="0"/>
              <a:t>El Naturalismo</a:t>
            </a:r>
          </a:p>
          <a:p>
            <a:r>
              <a:rPr lang="es-ES" dirty="0" smtClean="0"/>
              <a:t>Realismo psicológico ruso</a:t>
            </a:r>
          </a:p>
          <a:p>
            <a:r>
              <a:rPr lang="es-ES" dirty="0" smtClean="0"/>
              <a:t>Realismo y Naturalismo en España</a:t>
            </a:r>
          </a:p>
        </p:txBody>
      </p:sp>
    </p:spTree>
    <p:extLst>
      <p:ext uri="{BB962C8B-B14F-4D97-AF65-F5344CB8AC3E}">
        <p14:creationId xmlns:p14="http://schemas.microsoft.com/office/powerpoint/2010/main" val="192219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Galdós</a:t>
            </a:r>
            <a:endParaRPr lang="es-ES_tradnl" dirty="0"/>
          </a:p>
        </p:txBody>
      </p:sp>
      <p:sp>
        <p:nvSpPr>
          <p:cNvPr id="3" name="Marcador de contenido 2"/>
          <p:cNvSpPr>
            <a:spLocks noGrp="1"/>
          </p:cNvSpPr>
          <p:nvPr>
            <p:ph idx="1"/>
          </p:nvPr>
        </p:nvSpPr>
        <p:spPr/>
        <p:txBody>
          <a:bodyPr>
            <a:normAutofit/>
          </a:bodyPr>
          <a:lstStyle/>
          <a:p>
            <a:r>
              <a:rPr lang="es-ES" sz="1600" dirty="0" smtClean="0"/>
              <a:t>Nació en las </a:t>
            </a:r>
            <a:r>
              <a:rPr lang="es-ES_tradnl" sz="1600" dirty="0" smtClean="0"/>
              <a:t>Palmas </a:t>
            </a:r>
            <a:r>
              <a:rPr lang="es-ES_tradnl" sz="1600" dirty="0"/>
              <a:t>de Gran Canaria en </a:t>
            </a:r>
            <a:r>
              <a:rPr lang="es-ES_tradnl" sz="1600" dirty="0" smtClean="0"/>
              <a:t>1843</a:t>
            </a:r>
          </a:p>
          <a:p>
            <a:r>
              <a:rPr lang="es-ES" sz="1600" dirty="0"/>
              <a:t>Padre teniente coronel del </a:t>
            </a:r>
            <a:r>
              <a:rPr lang="es-ES" sz="1600" dirty="0" smtClean="0"/>
              <a:t>Ejército</a:t>
            </a:r>
          </a:p>
          <a:p>
            <a:r>
              <a:rPr lang="es-ES" sz="1600" dirty="0" smtClean="0"/>
              <a:t>19 años parte a Madrid </a:t>
            </a:r>
            <a:r>
              <a:rPr lang="es-ES" sz="1600" dirty="0" smtClean="0">
                <a:sym typeface="Wingdings" panose="05000000000000000000" pitchFamily="2" charset="2"/>
              </a:rPr>
              <a:t> conoce </a:t>
            </a:r>
            <a:r>
              <a:rPr lang="es-ES_tradnl" sz="1600" dirty="0" smtClean="0">
                <a:sym typeface="Wingdings" panose="05000000000000000000" pitchFamily="2" charset="2"/>
              </a:rPr>
              <a:t>D</a:t>
            </a:r>
            <a:r>
              <a:rPr lang="es-ES_tradnl" sz="1600" dirty="0" smtClean="0"/>
              <a:t>on </a:t>
            </a:r>
            <a:r>
              <a:rPr lang="es-ES_tradnl" sz="1600" u="sng" dirty="0"/>
              <a:t>Francisco Giner de los Ríos</a:t>
            </a:r>
            <a:r>
              <a:rPr lang="es-ES_tradnl" sz="1600" dirty="0"/>
              <a:t>, fundador de la Institución Libre de Enseñanza, quien le alentó a escribir y le orientó hacia el </a:t>
            </a:r>
            <a:r>
              <a:rPr lang="es-ES_tradnl" sz="1600" dirty="0" smtClean="0"/>
              <a:t>krausismo </a:t>
            </a:r>
            <a:r>
              <a:rPr lang="es-ES_tradnl" sz="1600" dirty="0">
                <a:sym typeface="Wingdings" panose="05000000000000000000" pitchFamily="2" charset="2"/>
              </a:rPr>
              <a:t>defiende la tolerancia académica y la libertad de cátedra frente al </a:t>
            </a:r>
            <a:r>
              <a:rPr lang="es-ES_tradnl" sz="1600" dirty="0" smtClean="0">
                <a:sym typeface="Wingdings" panose="05000000000000000000" pitchFamily="2" charset="2"/>
              </a:rPr>
              <a:t>dogmatismo.</a:t>
            </a:r>
          </a:p>
          <a:p>
            <a:r>
              <a:rPr lang="es-ES" sz="1600" dirty="0" smtClean="0">
                <a:sym typeface="Wingdings" panose="05000000000000000000" pitchFamily="2" charset="2"/>
              </a:rPr>
              <a:t>Madrid, cuidad que quedara retratada en sus novelas con máximo detalle.</a:t>
            </a:r>
            <a:endParaRPr lang="es-ES_tradnl" sz="1600" dirty="0" smtClean="0">
              <a:sym typeface="Wingdings" panose="05000000000000000000" pitchFamily="2" charset="2"/>
            </a:endParaRPr>
          </a:p>
          <a:p>
            <a:r>
              <a:rPr lang="es-ES" sz="1600" dirty="0" smtClean="0">
                <a:sym typeface="Wingdings" panose="05000000000000000000" pitchFamily="2" charset="2"/>
              </a:rPr>
              <a:t>Fecundo y amplio terreno literario :Teatros, tesis (ensayos),novelas ,artículos periodísticos</a:t>
            </a:r>
          </a:p>
          <a:p>
            <a:r>
              <a:rPr lang="es-ES_tradnl" sz="1600" dirty="0" smtClean="0">
                <a:sym typeface="Wingdings" panose="05000000000000000000" pitchFamily="2" charset="2"/>
              </a:rPr>
              <a:t>La </a:t>
            </a:r>
            <a:r>
              <a:rPr lang="es-ES_tradnl" sz="1600" dirty="0">
                <a:sym typeface="Wingdings" panose="05000000000000000000" pitchFamily="2" charset="2"/>
              </a:rPr>
              <a:t>fontana de oro (</a:t>
            </a:r>
            <a:r>
              <a:rPr lang="es-ES_tradnl" sz="1600" dirty="0" smtClean="0">
                <a:sym typeface="Wingdings" panose="05000000000000000000" pitchFamily="2" charset="2"/>
              </a:rPr>
              <a:t>1870), La </a:t>
            </a:r>
            <a:r>
              <a:rPr lang="es-ES_tradnl" sz="1600" dirty="0">
                <a:sym typeface="Wingdings" panose="05000000000000000000" pitchFamily="2" charset="2"/>
              </a:rPr>
              <a:t>sombra (1871</a:t>
            </a:r>
            <a:r>
              <a:rPr lang="es-ES_tradnl" sz="1600" dirty="0" smtClean="0">
                <a:sym typeface="Wingdings" panose="05000000000000000000" pitchFamily="2" charset="2"/>
              </a:rPr>
              <a:t>), </a:t>
            </a:r>
            <a:r>
              <a:rPr lang="es-ES_tradnl" sz="1600" dirty="0">
                <a:sym typeface="Wingdings" panose="05000000000000000000" pitchFamily="2" charset="2"/>
              </a:rPr>
              <a:t>El audaz (</a:t>
            </a:r>
            <a:r>
              <a:rPr lang="es-ES_tradnl" sz="1600" dirty="0" smtClean="0">
                <a:sym typeface="Wingdings" panose="05000000000000000000" pitchFamily="2" charset="2"/>
              </a:rPr>
              <a:t>1871) sus </a:t>
            </a:r>
            <a:r>
              <a:rPr lang="es-ES_tradnl" sz="1600" dirty="0">
                <a:sym typeface="Wingdings" panose="05000000000000000000" pitchFamily="2" charset="2"/>
              </a:rPr>
              <a:t>primeras </a:t>
            </a:r>
            <a:r>
              <a:rPr lang="es-ES_tradnl" sz="1600" dirty="0" smtClean="0">
                <a:sym typeface="Wingdings" panose="05000000000000000000" pitchFamily="2" charset="2"/>
              </a:rPr>
              <a:t>novelas una </a:t>
            </a:r>
            <a:r>
              <a:rPr lang="es-ES_tradnl" sz="1600" dirty="0">
                <a:sym typeface="Wingdings" panose="05000000000000000000" pitchFamily="2" charset="2"/>
              </a:rPr>
              <a:t>influencia del Romanticismo</a:t>
            </a:r>
            <a:endParaRPr lang="es-ES_tradnl" sz="1600" dirty="0" smtClean="0">
              <a:sym typeface="Wingdings" panose="05000000000000000000" pitchFamily="2" charset="2"/>
            </a:endParaRPr>
          </a:p>
          <a:p>
            <a:r>
              <a:rPr lang="es-ES" sz="1600" dirty="0" smtClean="0"/>
              <a:t>Oposición </a:t>
            </a:r>
            <a:r>
              <a:rPr lang="es-ES_tradnl" sz="1600" dirty="0" smtClean="0"/>
              <a:t>al </a:t>
            </a:r>
            <a:r>
              <a:rPr lang="es-ES_tradnl" sz="1600" dirty="0"/>
              <a:t>régimen </a:t>
            </a:r>
            <a:r>
              <a:rPr lang="es-ES_tradnl" sz="1600" dirty="0" smtClean="0"/>
              <a:t>anterior, </a:t>
            </a:r>
            <a:r>
              <a:rPr lang="es-ES_tradnl" sz="1600" dirty="0"/>
              <a:t>a la Revolución de 1868 y el inmovilismo de la tradición, se plasma en </a:t>
            </a:r>
            <a:r>
              <a:rPr lang="es-ES_tradnl" sz="1600" dirty="0" smtClean="0">
                <a:sym typeface="Wingdings" panose="05000000000000000000" pitchFamily="2" charset="2"/>
              </a:rPr>
              <a:t></a:t>
            </a:r>
            <a:r>
              <a:rPr lang="es-ES_tradnl" sz="1600" i="1" dirty="0" smtClean="0">
                <a:hlinkClick r:id="rId3"/>
              </a:rPr>
              <a:t>Doña </a:t>
            </a:r>
            <a:r>
              <a:rPr lang="es-ES_tradnl" sz="1600" i="1" dirty="0">
                <a:hlinkClick r:id="rId3"/>
              </a:rPr>
              <a:t>Perfecta </a:t>
            </a:r>
            <a:r>
              <a:rPr lang="es-ES_tradnl" sz="1600" dirty="0">
                <a:hlinkClick r:id="rId3"/>
              </a:rPr>
              <a:t>(1876</a:t>
            </a:r>
            <a:r>
              <a:rPr lang="es-ES_tradnl" sz="1600" dirty="0" smtClean="0">
                <a:hlinkClick r:id="rId3"/>
              </a:rPr>
              <a:t>)</a:t>
            </a:r>
            <a:endParaRPr lang="es-ES_tradnl" sz="1600" dirty="0" smtClean="0"/>
          </a:p>
          <a:p>
            <a:r>
              <a:rPr lang="es-ES_tradnl" sz="1600" dirty="0"/>
              <a:t> el camino al Naturalismo con La desheredada (1881), la primera de sus novelas contemporáneas a la que le seguirán El doctor centeno (1883), Tormento (1884</a:t>
            </a:r>
            <a:r>
              <a:rPr lang="es-ES_tradnl" sz="1600" dirty="0" smtClean="0"/>
              <a:t>).</a:t>
            </a:r>
          </a:p>
          <a:p>
            <a:r>
              <a:rPr lang="es-ES" sz="1600" dirty="0" smtClean="0"/>
              <a:t>Miembro de la RAE y diputado republicano</a:t>
            </a:r>
          </a:p>
          <a:p>
            <a:endParaRPr lang="es-ES" sz="1600" dirty="0" smtClean="0"/>
          </a:p>
          <a:p>
            <a:endParaRPr lang="es-ES_tradnl" sz="1600" dirty="0"/>
          </a:p>
          <a:p>
            <a:endParaRPr lang="es-ES_tradnl" sz="1600" dirty="0"/>
          </a:p>
        </p:txBody>
      </p:sp>
    </p:spTree>
    <p:extLst>
      <p:ext uri="{BB962C8B-B14F-4D97-AF65-F5344CB8AC3E}">
        <p14:creationId xmlns:p14="http://schemas.microsoft.com/office/powerpoint/2010/main" val="16145232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34" fill="hold">
                            <p:stCondLst>
                              <p:cond delay="10000"/>
                            </p:stCondLst>
                            <p:childTnLst>
                              <p:par>
                                <p:cTn id="35" presetID="45"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40" fill="hold">
                            <p:stCondLst>
                              <p:cond delay="12000"/>
                            </p:stCondLst>
                            <p:childTnLst>
                              <p:par>
                                <p:cTn id="41" presetID="45"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anim calcmode="lin" valueType="num">
                                      <p:cBhvr>
                                        <p:cTn id="44"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par>
                          <p:cTn id="46" fill="hold">
                            <p:stCondLst>
                              <p:cond delay="14000"/>
                            </p:stCondLst>
                            <p:childTnLst>
                              <p:par>
                                <p:cTn id="47" presetID="45"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2000"/>
                                        <p:tgtEl>
                                          <p:spTgt spid="3">
                                            <p:txEl>
                                              <p:pRg st="7" end="7"/>
                                            </p:txEl>
                                          </p:spTgt>
                                        </p:tgtEl>
                                      </p:cBhvr>
                                    </p:animEffect>
                                    <p:anim calcmode="lin" valueType="num">
                                      <p:cBhvr>
                                        <p:cTn id="50"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par>
                          <p:cTn id="52" fill="hold">
                            <p:stCondLst>
                              <p:cond delay="16000"/>
                            </p:stCondLst>
                            <p:childTnLst>
                              <p:par>
                                <p:cTn id="53" presetID="45"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2000"/>
                                        <p:tgtEl>
                                          <p:spTgt spid="3">
                                            <p:txEl>
                                              <p:pRg st="8" end="8"/>
                                            </p:txEl>
                                          </p:spTgt>
                                        </p:tgtEl>
                                      </p:cBhvr>
                                    </p:animEffect>
                                    <p:anim calcmode="lin" valueType="num">
                                      <p:cBhvr>
                                        <p:cTn id="56"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Recursos literarios de Galdós</a:t>
            </a:r>
            <a:endParaRPr lang="es-ES_tradnl" dirty="0"/>
          </a:p>
        </p:txBody>
      </p:sp>
      <p:sp>
        <p:nvSpPr>
          <p:cNvPr id="3" name="Marcador de contenido 2"/>
          <p:cNvSpPr>
            <a:spLocks noGrp="1"/>
          </p:cNvSpPr>
          <p:nvPr>
            <p:ph idx="1"/>
          </p:nvPr>
        </p:nvSpPr>
        <p:spPr>
          <a:xfrm>
            <a:off x="628650" y="1582864"/>
            <a:ext cx="7886700" cy="4351338"/>
          </a:xfrm>
        </p:spPr>
        <p:txBody>
          <a:bodyPr>
            <a:noAutofit/>
          </a:bodyPr>
          <a:lstStyle/>
          <a:p>
            <a:r>
              <a:rPr lang="es-ES_tradnl" sz="2000" dirty="0" smtClean="0"/>
              <a:t>Hereda </a:t>
            </a:r>
            <a:r>
              <a:rPr lang="es-ES_tradnl" sz="2000" dirty="0"/>
              <a:t>el paternalismo de Dickens arropando bajo su pluma a Jacinta.</a:t>
            </a:r>
          </a:p>
          <a:p>
            <a:r>
              <a:rPr lang="es-ES_tradnl" sz="2000" dirty="0"/>
              <a:t>En sus novelas no simpatiza con la clase burguesa</a:t>
            </a:r>
          </a:p>
          <a:p>
            <a:r>
              <a:rPr lang="es-ES_tradnl" sz="2000" dirty="0"/>
              <a:t>Influencia rusa en el profundo análisis psicológico de los protagonistas.</a:t>
            </a:r>
          </a:p>
          <a:p>
            <a:r>
              <a:rPr lang="es-ES_tradnl" sz="2000" dirty="0"/>
              <a:t> experto en esquizofrenias y locuras, al tener siempre un loco, cuerdo en sus novelas, como : don Patricio Sarmiento, que adquiere protagonismo en El terror de 1824; y Juan </a:t>
            </a:r>
            <a:r>
              <a:rPr lang="es-ES_tradnl" sz="2000" dirty="0" err="1"/>
              <a:t>Santiuste</a:t>
            </a:r>
            <a:r>
              <a:rPr lang="es-ES_tradnl" sz="2000" dirty="0"/>
              <a:t>, protagonista de Aita </a:t>
            </a:r>
            <a:r>
              <a:rPr lang="es-ES_tradnl" sz="2000" dirty="0" err="1"/>
              <a:t>Tettauen</a:t>
            </a:r>
            <a:r>
              <a:rPr lang="es-ES_tradnl" sz="2000" dirty="0"/>
              <a:t> y de Carlos VI en la Rápita. </a:t>
            </a:r>
          </a:p>
          <a:p>
            <a:r>
              <a:rPr lang="es-ES_tradnl" sz="2000" dirty="0"/>
              <a:t>Mundo novelístico </a:t>
            </a:r>
          </a:p>
          <a:p>
            <a:r>
              <a:rPr lang="es-ES_tradnl" sz="2000" dirty="0"/>
              <a:t>Retomare la frase de una sabia ilustrada que afirmaba que navegar los ojos por las páginas galdosianas es vagabundear las intrépidas calles al detalle con precisiones milimetradas</a:t>
            </a:r>
            <a:r>
              <a:rPr lang="es-ES_tradnl" sz="2000" dirty="0" smtClean="0"/>
              <a:t>.</a:t>
            </a:r>
          </a:p>
          <a:p>
            <a:r>
              <a:rPr lang="es-ES_tradnl" sz="2000" dirty="0" smtClean="0"/>
              <a:t>Gran </a:t>
            </a:r>
            <a:r>
              <a:rPr lang="es-ES_tradnl" sz="2000" dirty="0"/>
              <a:t>manejo del dialogo y maestro en la variedad de registros</a:t>
            </a:r>
            <a:r>
              <a:rPr lang="es-ES_tradnl" sz="2000" dirty="0" smtClean="0"/>
              <a:t>.</a:t>
            </a:r>
          </a:p>
          <a:p>
            <a:r>
              <a:rPr lang="es-ES" sz="2000" dirty="0" smtClean="0"/>
              <a:t>Monólogos interiores </a:t>
            </a:r>
            <a:endParaRPr lang="es-ES_tradnl" sz="2000" dirty="0"/>
          </a:p>
        </p:txBody>
      </p:sp>
    </p:spTree>
    <p:extLst>
      <p:ext uri="{BB962C8B-B14F-4D97-AF65-F5344CB8AC3E}">
        <p14:creationId xmlns:p14="http://schemas.microsoft.com/office/powerpoint/2010/main" val="4032634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580">
                                          <p:stCondLst>
                                            <p:cond delay="0"/>
                                          </p:stCondLst>
                                        </p:cTn>
                                        <p:tgtEl>
                                          <p:spTgt spid="3">
                                            <p:txEl>
                                              <p:pRg st="5" end="5"/>
                                            </p:txEl>
                                          </p:spTgt>
                                        </p:tgtEl>
                                      </p:cBhvr>
                                    </p:animEffect>
                                    <p:anim calcmode="lin" valueType="num">
                                      <p:cBhvr>
                                        <p:cTn id="9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5" end="5"/>
                                            </p:txEl>
                                          </p:spTgt>
                                        </p:tgtEl>
                                      </p:cBhvr>
                                      <p:to x="100000" y="60000"/>
                                    </p:animScale>
                                    <p:animScale>
                                      <p:cBhvr>
                                        <p:cTn id="99" dur="166" decel="50000">
                                          <p:stCondLst>
                                            <p:cond delay="676"/>
                                          </p:stCondLst>
                                        </p:cTn>
                                        <p:tgtEl>
                                          <p:spTgt spid="3">
                                            <p:txEl>
                                              <p:pRg st="5" end="5"/>
                                            </p:txEl>
                                          </p:spTgt>
                                        </p:tgtEl>
                                      </p:cBhvr>
                                      <p:to x="100000" y="100000"/>
                                    </p:animScale>
                                    <p:animScale>
                                      <p:cBhvr>
                                        <p:cTn id="100" dur="26">
                                          <p:stCondLst>
                                            <p:cond delay="1312"/>
                                          </p:stCondLst>
                                        </p:cTn>
                                        <p:tgtEl>
                                          <p:spTgt spid="3">
                                            <p:txEl>
                                              <p:pRg st="5" end="5"/>
                                            </p:txEl>
                                          </p:spTgt>
                                        </p:tgtEl>
                                      </p:cBhvr>
                                      <p:to x="100000" y="80000"/>
                                    </p:animScale>
                                    <p:animScale>
                                      <p:cBhvr>
                                        <p:cTn id="101" dur="166" decel="50000">
                                          <p:stCondLst>
                                            <p:cond delay="1338"/>
                                          </p:stCondLst>
                                        </p:cTn>
                                        <p:tgtEl>
                                          <p:spTgt spid="3">
                                            <p:txEl>
                                              <p:pRg st="5" end="5"/>
                                            </p:txEl>
                                          </p:spTgt>
                                        </p:tgtEl>
                                      </p:cBhvr>
                                      <p:to x="100000" y="100000"/>
                                    </p:animScale>
                                    <p:animScale>
                                      <p:cBhvr>
                                        <p:cTn id="102" dur="26">
                                          <p:stCondLst>
                                            <p:cond delay="1642"/>
                                          </p:stCondLst>
                                        </p:cTn>
                                        <p:tgtEl>
                                          <p:spTgt spid="3">
                                            <p:txEl>
                                              <p:pRg st="5" end="5"/>
                                            </p:txEl>
                                          </p:spTgt>
                                        </p:tgtEl>
                                      </p:cBhvr>
                                      <p:to x="100000" y="90000"/>
                                    </p:animScale>
                                    <p:animScale>
                                      <p:cBhvr>
                                        <p:cTn id="103" dur="166" decel="50000">
                                          <p:stCondLst>
                                            <p:cond delay="1668"/>
                                          </p:stCondLst>
                                        </p:cTn>
                                        <p:tgtEl>
                                          <p:spTgt spid="3">
                                            <p:txEl>
                                              <p:pRg st="5" end="5"/>
                                            </p:txEl>
                                          </p:spTgt>
                                        </p:tgtEl>
                                      </p:cBhvr>
                                      <p:to x="100000" y="100000"/>
                                    </p:animScale>
                                    <p:animScale>
                                      <p:cBhvr>
                                        <p:cTn id="104" dur="26">
                                          <p:stCondLst>
                                            <p:cond delay="1808"/>
                                          </p:stCondLst>
                                        </p:cTn>
                                        <p:tgtEl>
                                          <p:spTgt spid="3">
                                            <p:txEl>
                                              <p:pRg st="5" end="5"/>
                                            </p:txEl>
                                          </p:spTgt>
                                        </p:tgtEl>
                                      </p:cBhvr>
                                      <p:to x="100000" y="95000"/>
                                    </p:animScale>
                                    <p:animScale>
                                      <p:cBhvr>
                                        <p:cTn id="105" dur="166" decel="50000">
                                          <p:stCondLst>
                                            <p:cond delay="1834"/>
                                          </p:stCondLst>
                                        </p:cTn>
                                        <p:tgtEl>
                                          <p:spTgt spid="3">
                                            <p:txEl>
                                              <p:pRg st="5" end="5"/>
                                            </p:txEl>
                                          </p:spTgt>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3">
                                            <p:txEl>
                                              <p:pRg st="6" end="6"/>
                                            </p:txEl>
                                          </p:spTgt>
                                        </p:tgtEl>
                                        <p:attrNameLst>
                                          <p:attrName>style.visibility</p:attrName>
                                        </p:attrNameLst>
                                      </p:cBhvr>
                                      <p:to>
                                        <p:strVal val="visible"/>
                                      </p:to>
                                    </p:set>
                                    <p:animEffect transition="in" filter="wipe(down)">
                                      <p:cBhvr>
                                        <p:cTn id="109" dur="580">
                                          <p:stCondLst>
                                            <p:cond delay="0"/>
                                          </p:stCondLst>
                                        </p:cTn>
                                        <p:tgtEl>
                                          <p:spTgt spid="3">
                                            <p:txEl>
                                              <p:pRg st="6" end="6"/>
                                            </p:txEl>
                                          </p:spTgt>
                                        </p:tgtEl>
                                      </p:cBhvr>
                                    </p:animEffect>
                                    <p:anim calcmode="lin" valueType="num">
                                      <p:cBhvr>
                                        <p:cTn id="11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6" end="6"/>
                                            </p:txEl>
                                          </p:spTgt>
                                        </p:tgtEl>
                                      </p:cBhvr>
                                      <p:to x="100000" y="60000"/>
                                    </p:animScale>
                                    <p:animScale>
                                      <p:cBhvr>
                                        <p:cTn id="116" dur="166" decel="50000">
                                          <p:stCondLst>
                                            <p:cond delay="676"/>
                                          </p:stCondLst>
                                        </p:cTn>
                                        <p:tgtEl>
                                          <p:spTgt spid="3">
                                            <p:txEl>
                                              <p:pRg st="6" end="6"/>
                                            </p:txEl>
                                          </p:spTgt>
                                        </p:tgtEl>
                                      </p:cBhvr>
                                      <p:to x="100000" y="100000"/>
                                    </p:animScale>
                                    <p:animScale>
                                      <p:cBhvr>
                                        <p:cTn id="117" dur="26">
                                          <p:stCondLst>
                                            <p:cond delay="1312"/>
                                          </p:stCondLst>
                                        </p:cTn>
                                        <p:tgtEl>
                                          <p:spTgt spid="3">
                                            <p:txEl>
                                              <p:pRg st="6" end="6"/>
                                            </p:txEl>
                                          </p:spTgt>
                                        </p:tgtEl>
                                      </p:cBhvr>
                                      <p:to x="100000" y="80000"/>
                                    </p:animScale>
                                    <p:animScale>
                                      <p:cBhvr>
                                        <p:cTn id="118" dur="166" decel="50000">
                                          <p:stCondLst>
                                            <p:cond delay="1338"/>
                                          </p:stCondLst>
                                        </p:cTn>
                                        <p:tgtEl>
                                          <p:spTgt spid="3">
                                            <p:txEl>
                                              <p:pRg st="6" end="6"/>
                                            </p:txEl>
                                          </p:spTgt>
                                        </p:tgtEl>
                                      </p:cBhvr>
                                      <p:to x="100000" y="100000"/>
                                    </p:animScale>
                                    <p:animScale>
                                      <p:cBhvr>
                                        <p:cTn id="119" dur="26">
                                          <p:stCondLst>
                                            <p:cond delay="1642"/>
                                          </p:stCondLst>
                                        </p:cTn>
                                        <p:tgtEl>
                                          <p:spTgt spid="3">
                                            <p:txEl>
                                              <p:pRg st="6" end="6"/>
                                            </p:txEl>
                                          </p:spTgt>
                                        </p:tgtEl>
                                      </p:cBhvr>
                                      <p:to x="100000" y="90000"/>
                                    </p:animScale>
                                    <p:animScale>
                                      <p:cBhvr>
                                        <p:cTn id="120" dur="166" decel="50000">
                                          <p:stCondLst>
                                            <p:cond delay="1668"/>
                                          </p:stCondLst>
                                        </p:cTn>
                                        <p:tgtEl>
                                          <p:spTgt spid="3">
                                            <p:txEl>
                                              <p:pRg st="6" end="6"/>
                                            </p:txEl>
                                          </p:spTgt>
                                        </p:tgtEl>
                                      </p:cBhvr>
                                      <p:to x="100000" y="100000"/>
                                    </p:animScale>
                                    <p:animScale>
                                      <p:cBhvr>
                                        <p:cTn id="121" dur="26">
                                          <p:stCondLst>
                                            <p:cond delay="1808"/>
                                          </p:stCondLst>
                                        </p:cTn>
                                        <p:tgtEl>
                                          <p:spTgt spid="3">
                                            <p:txEl>
                                              <p:pRg st="6" end="6"/>
                                            </p:txEl>
                                          </p:spTgt>
                                        </p:tgtEl>
                                      </p:cBhvr>
                                      <p:to x="100000" y="95000"/>
                                    </p:animScale>
                                    <p:animScale>
                                      <p:cBhvr>
                                        <p:cTn id="122" dur="166" decel="50000">
                                          <p:stCondLst>
                                            <p:cond delay="1834"/>
                                          </p:stCondLst>
                                        </p:cTn>
                                        <p:tgtEl>
                                          <p:spTgt spid="3">
                                            <p:txEl>
                                              <p:pRg st="6" end="6"/>
                                            </p:txEl>
                                          </p:spTgt>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wipe(down)">
                                      <p:cBhvr>
                                        <p:cTn id="126" dur="580">
                                          <p:stCondLst>
                                            <p:cond delay="0"/>
                                          </p:stCondLst>
                                        </p:cTn>
                                        <p:tgtEl>
                                          <p:spTgt spid="3">
                                            <p:txEl>
                                              <p:pRg st="7" end="7"/>
                                            </p:txEl>
                                          </p:spTgt>
                                        </p:tgtEl>
                                      </p:cBhvr>
                                    </p:animEffect>
                                    <p:anim calcmode="lin" valueType="num">
                                      <p:cBhvr>
                                        <p:cTn id="12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3">
                                            <p:txEl>
                                              <p:pRg st="7" end="7"/>
                                            </p:txEl>
                                          </p:spTgt>
                                        </p:tgtEl>
                                      </p:cBhvr>
                                      <p:to x="100000" y="60000"/>
                                    </p:animScale>
                                    <p:animScale>
                                      <p:cBhvr>
                                        <p:cTn id="133" dur="166" decel="50000">
                                          <p:stCondLst>
                                            <p:cond delay="676"/>
                                          </p:stCondLst>
                                        </p:cTn>
                                        <p:tgtEl>
                                          <p:spTgt spid="3">
                                            <p:txEl>
                                              <p:pRg st="7" end="7"/>
                                            </p:txEl>
                                          </p:spTgt>
                                        </p:tgtEl>
                                      </p:cBhvr>
                                      <p:to x="100000" y="100000"/>
                                    </p:animScale>
                                    <p:animScale>
                                      <p:cBhvr>
                                        <p:cTn id="134" dur="26">
                                          <p:stCondLst>
                                            <p:cond delay="1312"/>
                                          </p:stCondLst>
                                        </p:cTn>
                                        <p:tgtEl>
                                          <p:spTgt spid="3">
                                            <p:txEl>
                                              <p:pRg st="7" end="7"/>
                                            </p:txEl>
                                          </p:spTgt>
                                        </p:tgtEl>
                                      </p:cBhvr>
                                      <p:to x="100000" y="80000"/>
                                    </p:animScale>
                                    <p:animScale>
                                      <p:cBhvr>
                                        <p:cTn id="135" dur="166" decel="50000">
                                          <p:stCondLst>
                                            <p:cond delay="1338"/>
                                          </p:stCondLst>
                                        </p:cTn>
                                        <p:tgtEl>
                                          <p:spTgt spid="3">
                                            <p:txEl>
                                              <p:pRg st="7" end="7"/>
                                            </p:txEl>
                                          </p:spTgt>
                                        </p:tgtEl>
                                      </p:cBhvr>
                                      <p:to x="100000" y="100000"/>
                                    </p:animScale>
                                    <p:animScale>
                                      <p:cBhvr>
                                        <p:cTn id="136" dur="26">
                                          <p:stCondLst>
                                            <p:cond delay="1642"/>
                                          </p:stCondLst>
                                        </p:cTn>
                                        <p:tgtEl>
                                          <p:spTgt spid="3">
                                            <p:txEl>
                                              <p:pRg st="7" end="7"/>
                                            </p:txEl>
                                          </p:spTgt>
                                        </p:tgtEl>
                                      </p:cBhvr>
                                      <p:to x="100000" y="90000"/>
                                    </p:animScale>
                                    <p:animScale>
                                      <p:cBhvr>
                                        <p:cTn id="137" dur="166" decel="50000">
                                          <p:stCondLst>
                                            <p:cond delay="1668"/>
                                          </p:stCondLst>
                                        </p:cTn>
                                        <p:tgtEl>
                                          <p:spTgt spid="3">
                                            <p:txEl>
                                              <p:pRg st="7" end="7"/>
                                            </p:txEl>
                                          </p:spTgt>
                                        </p:tgtEl>
                                      </p:cBhvr>
                                      <p:to x="100000" y="100000"/>
                                    </p:animScale>
                                    <p:animScale>
                                      <p:cBhvr>
                                        <p:cTn id="138" dur="26">
                                          <p:stCondLst>
                                            <p:cond delay="1808"/>
                                          </p:stCondLst>
                                        </p:cTn>
                                        <p:tgtEl>
                                          <p:spTgt spid="3">
                                            <p:txEl>
                                              <p:pRg st="7" end="7"/>
                                            </p:txEl>
                                          </p:spTgt>
                                        </p:tgtEl>
                                      </p:cBhvr>
                                      <p:to x="100000" y="95000"/>
                                    </p:animScale>
                                    <p:animScale>
                                      <p:cBhvr>
                                        <p:cTn id="139"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Clarín</a:t>
            </a:r>
            <a:endParaRPr lang="en-US" dirty="0"/>
          </a:p>
        </p:txBody>
      </p:sp>
      <p:sp>
        <p:nvSpPr>
          <p:cNvPr id="3" name="Marcador de contenido 2"/>
          <p:cNvSpPr>
            <a:spLocks noGrp="1"/>
          </p:cNvSpPr>
          <p:nvPr>
            <p:ph idx="1"/>
          </p:nvPr>
        </p:nvSpPr>
        <p:spPr/>
        <p:txBody>
          <a:bodyPr>
            <a:normAutofit fontScale="92500" lnSpcReduction="10000"/>
          </a:bodyPr>
          <a:lstStyle/>
          <a:p>
            <a:r>
              <a:rPr lang="es-ES" dirty="0" smtClean="0"/>
              <a:t>Feroz y temido crítico y columnista</a:t>
            </a:r>
          </a:p>
          <a:p>
            <a:r>
              <a:rPr lang="es-ES" dirty="0" smtClean="0"/>
              <a:t>Admirador de los franceses y de Galdós</a:t>
            </a:r>
          </a:p>
          <a:p>
            <a:r>
              <a:rPr lang="es-ES" dirty="0" smtClean="0"/>
              <a:t>Progresista, krausista y republicano</a:t>
            </a:r>
          </a:p>
          <a:p>
            <a:r>
              <a:rPr lang="es-ES" dirty="0" smtClean="0"/>
              <a:t>Poco fecundo</a:t>
            </a:r>
          </a:p>
          <a:p>
            <a:r>
              <a:rPr lang="es-ES" dirty="0" smtClean="0"/>
              <a:t>Cuentos </a:t>
            </a:r>
            <a:r>
              <a:rPr lang="es-ES" dirty="0" smtClean="0">
                <a:sym typeface="Wingdings" panose="05000000000000000000" pitchFamily="2" charset="2"/>
              </a:rPr>
              <a:t> </a:t>
            </a:r>
            <a:r>
              <a:rPr lang="es-ES" u="sng" dirty="0" smtClean="0">
                <a:sym typeface="Wingdings" panose="05000000000000000000" pitchFamily="2" charset="2"/>
              </a:rPr>
              <a:t>Adiós Cordera</a:t>
            </a:r>
            <a:r>
              <a:rPr lang="es-ES" dirty="0" smtClean="0">
                <a:sym typeface="Wingdings" panose="05000000000000000000" pitchFamily="2" charset="2"/>
              </a:rPr>
              <a:t> (</a:t>
            </a:r>
            <a:r>
              <a:rPr lang="es-ES" dirty="0" err="1" smtClean="0">
                <a:sym typeface="Wingdings" panose="05000000000000000000" pitchFamily="2" charset="2"/>
              </a:rPr>
              <a:t>Finín</a:t>
            </a:r>
            <a:r>
              <a:rPr lang="es-ES" dirty="0" smtClean="0">
                <a:sym typeface="Wingdings" panose="05000000000000000000" pitchFamily="2" charset="2"/>
              </a:rPr>
              <a:t>, Rosa, Cordera)</a:t>
            </a:r>
          </a:p>
          <a:p>
            <a:pPr lvl="1"/>
            <a:r>
              <a:rPr lang="es-ES" dirty="0" smtClean="0"/>
              <a:t>Lugar pacífico e idealizado. Telégrafo</a:t>
            </a:r>
          </a:p>
          <a:p>
            <a:pPr lvl="1"/>
            <a:r>
              <a:rPr lang="es-ES" dirty="0" smtClean="0"/>
              <a:t>Crítica al progreso y a la guerra</a:t>
            </a:r>
          </a:p>
          <a:p>
            <a:pPr lvl="1"/>
            <a:r>
              <a:rPr lang="es-ES" dirty="0" smtClean="0"/>
              <a:t>Guerra, falta de empleo, miseria </a:t>
            </a:r>
            <a:r>
              <a:rPr lang="es-ES" dirty="0" smtClean="0">
                <a:sym typeface="Wingdings" panose="05000000000000000000" pitchFamily="2" charset="2"/>
              </a:rPr>
              <a:t> Sin cambios</a:t>
            </a:r>
            <a:endParaRPr lang="es-ES" dirty="0" smtClean="0"/>
          </a:p>
          <a:p>
            <a:pPr lvl="1"/>
            <a:r>
              <a:rPr lang="es-ES" dirty="0" smtClean="0"/>
              <a:t>Dios falso que se sacrifica sin salvación</a:t>
            </a:r>
          </a:p>
          <a:p>
            <a:pPr lvl="1"/>
            <a:r>
              <a:rPr lang="es-ES" dirty="0" smtClean="0"/>
              <a:t>Triángulos. Canción de lágrimas, muerte y soledad.</a:t>
            </a:r>
            <a:endParaRPr lang="es-ES" dirty="0"/>
          </a:p>
        </p:txBody>
      </p:sp>
      <p:pic>
        <p:nvPicPr>
          <p:cNvPr id="1026" name="Picture 2" descr="http://www.biografiasyvidas.com/biografia/c/fotos/clar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63" y="143596"/>
            <a:ext cx="2188360" cy="223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07710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7" presetClass="entr" presetSubtype="0" fill="hold"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Regenta (1885)</a:t>
            </a:r>
            <a:endParaRPr lang="es-ES" dirty="0"/>
          </a:p>
        </p:txBody>
      </p:sp>
      <p:sp>
        <p:nvSpPr>
          <p:cNvPr id="3" name="Marcador de contenido 2"/>
          <p:cNvSpPr>
            <a:spLocks noGrp="1"/>
          </p:cNvSpPr>
          <p:nvPr>
            <p:ph idx="1"/>
          </p:nvPr>
        </p:nvSpPr>
        <p:spPr/>
        <p:txBody>
          <a:bodyPr>
            <a:normAutofit fontScale="92500"/>
          </a:bodyPr>
          <a:lstStyle/>
          <a:p>
            <a:r>
              <a:rPr lang="es-ES" dirty="0" smtClean="0"/>
              <a:t>Novela de adulterio, sacerdotes, quiero y no puedo, indiano, casino, cacique</a:t>
            </a:r>
          </a:p>
          <a:p>
            <a:r>
              <a:rPr lang="es-ES" dirty="0" smtClean="0"/>
              <a:t>España de provincia, agobiante y falsa</a:t>
            </a:r>
          </a:p>
          <a:p>
            <a:r>
              <a:rPr lang="es-ES" dirty="0" smtClean="0"/>
              <a:t>Retrato sociológico y psicológico</a:t>
            </a:r>
          </a:p>
          <a:p>
            <a:r>
              <a:rPr lang="es-ES" dirty="0" smtClean="0"/>
              <a:t>Elegía personal: instinto o imposición</a:t>
            </a:r>
          </a:p>
          <a:p>
            <a:r>
              <a:rPr lang="es-ES" dirty="0"/>
              <a:t>Lucha de alma y cuerpo </a:t>
            </a:r>
            <a:r>
              <a:rPr lang="es-ES" dirty="0" smtClean="0"/>
              <a:t>personificada. Enferma</a:t>
            </a:r>
          </a:p>
          <a:p>
            <a:r>
              <a:rPr lang="es-ES" dirty="0" smtClean="0"/>
              <a:t>España de la Restauración (1875)</a:t>
            </a:r>
          </a:p>
          <a:p>
            <a:r>
              <a:rPr lang="es-ES" dirty="0" smtClean="0"/>
              <a:t>Novela encuadrada. 3 años (2 tomos)</a:t>
            </a:r>
          </a:p>
        </p:txBody>
      </p:sp>
    </p:spTree>
    <p:extLst>
      <p:ext uri="{BB962C8B-B14F-4D97-AF65-F5344CB8AC3E}">
        <p14:creationId xmlns:p14="http://schemas.microsoft.com/office/powerpoint/2010/main" val="2987665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Regenta</a:t>
            </a:r>
            <a:endParaRPr lang="es-ES" dirty="0"/>
          </a:p>
        </p:txBody>
      </p:sp>
      <p:sp>
        <p:nvSpPr>
          <p:cNvPr id="3" name="Marcador de contenido 2"/>
          <p:cNvSpPr>
            <a:spLocks noGrp="1"/>
          </p:cNvSpPr>
          <p:nvPr>
            <p:ph idx="1"/>
          </p:nvPr>
        </p:nvSpPr>
        <p:spPr/>
        <p:txBody>
          <a:bodyPr>
            <a:normAutofit lnSpcReduction="10000"/>
          </a:bodyPr>
          <a:lstStyle/>
          <a:p>
            <a:r>
              <a:rPr lang="es-ES" dirty="0" smtClean="0"/>
              <a:t>Se justifica el adulterio</a:t>
            </a:r>
          </a:p>
          <a:p>
            <a:r>
              <a:rPr lang="es-ES" dirty="0"/>
              <a:t>No se critica ni alaba a las </a:t>
            </a:r>
            <a:r>
              <a:rPr lang="es-ES" dirty="0" smtClean="0"/>
              <a:t>adúlteras</a:t>
            </a:r>
          </a:p>
          <a:p>
            <a:r>
              <a:rPr lang="es-ES" dirty="0" smtClean="0"/>
              <a:t>Mediocridad y envidia. Miseria moral</a:t>
            </a:r>
          </a:p>
          <a:p>
            <a:r>
              <a:rPr lang="es-ES" dirty="0" smtClean="0"/>
              <a:t>Todos son falsos</a:t>
            </a:r>
          </a:p>
          <a:p>
            <a:r>
              <a:rPr lang="es-ES" dirty="0" smtClean="0"/>
              <a:t>Determinismo triple</a:t>
            </a:r>
          </a:p>
          <a:p>
            <a:r>
              <a:rPr lang="es-ES" dirty="0" smtClean="0"/>
              <a:t>Crítica educación</a:t>
            </a:r>
          </a:p>
          <a:p>
            <a:r>
              <a:rPr lang="es-ES" dirty="0" smtClean="0"/>
              <a:t>Identificación del personaje con el autor</a:t>
            </a:r>
            <a:r>
              <a:rPr lang="es-ES" dirty="0" smtClean="0">
                <a:sym typeface="Wingdings" panose="05000000000000000000" pitchFamily="2" charset="2"/>
              </a:rPr>
              <a:t> ”</a:t>
            </a:r>
            <a:r>
              <a:rPr lang="es-ES" dirty="0" err="1" smtClean="0">
                <a:sym typeface="Wingdings" panose="05000000000000000000" pitchFamily="2" charset="2"/>
              </a:rPr>
              <a:t>Mme</a:t>
            </a:r>
            <a:r>
              <a:rPr lang="es-ES" dirty="0" smtClean="0">
                <a:sym typeface="Wingdings" panose="05000000000000000000" pitchFamily="2" charset="2"/>
              </a:rPr>
              <a:t> </a:t>
            </a:r>
            <a:r>
              <a:rPr lang="es-ES" dirty="0" err="1" smtClean="0">
                <a:sym typeface="Wingdings" panose="05000000000000000000" pitchFamily="2" charset="2"/>
              </a:rPr>
              <a:t>Bovary</a:t>
            </a:r>
            <a:r>
              <a:rPr lang="es-ES" dirty="0" smtClean="0">
                <a:sym typeface="Wingdings" panose="05000000000000000000" pitchFamily="2" charset="2"/>
              </a:rPr>
              <a:t>, </a:t>
            </a:r>
            <a:r>
              <a:rPr lang="es-ES" dirty="0" err="1" smtClean="0">
                <a:sym typeface="Wingdings" panose="05000000000000000000" pitchFamily="2" charset="2"/>
              </a:rPr>
              <a:t>c’est</a:t>
            </a:r>
            <a:r>
              <a:rPr lang="es-ES" dirty="0" smtClean="0">
                <a:sym typeface="Wingdings" panose="05000000000000000000" pitchFamily="2" charset="2"/>
              </a:rPr>
              <a:t> </a:t>
            </a:r>
            <a:r>
              <a:rPr lang="es-ES" dirty="0" err="1" smtClean="0">
                <a:sym typeface="Wingdings" panose="05000000000000000000" pitchFamily="2" charset="2"/>
              </a:rPr>
              <a:t>moi</a:t>
            </a:r>
            <a:r>
              <a:rPr lang="es-ES" dirty="0" smtClean="0">
                <a:sym typeface="Wingdings" panose="05000000000000000000" pitchFamily="2" charset="2"/>
              </a:rPr>
              <a:t>”</a:t>
            </a:r>
            <a:endParaRPr lang="es-ES" dirty="0" smtClean="0"/>
          </a:p>
          <a:p>
            <a:endParaRPr lang="es-ES" dirty="0" smtClean="0"/>
          </a:p>
          <a:p>
            <a:endParaRPr lang="es-ES" dirty="0"/>
          </a:p>
        </p:txBody>
      </p:sp>
    </p:spTree>
    <p:extLst>
      <p:ext uri="{BB962C8B-B14F-4D97-AF65-F5344CB8AC3E}">
        <p14:creationId xmlns:p14="http://schemas.microsoft.com/office/powerpoint/2010/main" val="8259050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Regenta</a:t>
            </a:r>
            <a:endParaRPr lang="es-ES" dirty="0"/>
          </a:p>
        </p:txBody>
      </p:sp>
      <p:sp>
        <p:nvSpPr>
          <p:cNvPr id="3" name="Marcador de contenido 2"/>
          <p:cNvSpPr>
            <a:spLocks noGrp="1"/>
          </p:cNvSpPr>
          <p:nvPr>
            <p:ph idx="1"/>
          </p:nvPr>
        </p:nvSpPr>
        <p:spPr/>
        <p:txBody>
          <a:bodyPr>
            <a:normAutofit fontScale="77500" lnSpcReduction="20000"/>
          </a:bodyPr>
          <a:lstStyle/>
          <a:p>
            <a:r>
              <a:rPr lang="es-ES" dirty="0" smtClean="0"/>
              <a:t>Ana Ozores: Doña Inés</a:t>
            </a:r>
          </a:p>
          <a:p>
            <a:r>
              <a:rPr lang="es-ES" dirty="0" smtClean="0"/>
              <a:t>Don Víctor de Quintanar: Ex-Regente</a:t>
            </a:r>
          </a:p>
          <a:p>
            <a:r>
              <a:rPr lang="es-ES" dirty="0" smtClean="0"/>
              <a:t>Don Álvaro </a:t>
            </a:r>
            <a:r>
              <a:rPr lang="es-ES" dirty="0" err="1" smtClean="0"/>
              <a:t>Mesía</a:t>
            </a:r>
            <a:r>
              <a:rPr lang="es-ES" dirty="0" smtClean="0"/>
              <a:t>: Don Juan</a:t>
            </a:r>
          </a:p>
          <a:p>
            <a:r>
              <a:rPr lang="es-ES" dirty="0" smtClean="0"/>
              <a:t>Visitación, Obdulia, los </a:t>
            </a:r>
            <a:r>
              <a:rPr lang="es-ES" dirty="0" err="1" smtClean="0"/>
              <a:t>Vegallana</a:t>
            </a:r>
            <a:r>
              <a:rPr lang="es-ES" dirty="0" smtClean="0"/>
              <a:t>, Saturnino, </a:t>
            </a:r>
            <a:r>
              <a:rPr lang="es-ES" dirty="0" err="1" smtClean="0"/>
              <a:t>Cármenes</a:t>
            </a:r>
            <a:endParaRPr lang="es-ES" dirty="0" smtClean="0"/>
          </a:p>
          <a:p>
            <a:r>
              <a:rPr lang="es-ES" dirty="0" smtClean="0"/>
              <a:t>Magistral Fermín de Pas</a:t>
            </a:r>
          </a:p>
          <a:p>
            <a:r>
              <a:rPr lang="es-ES" dirty="0" smtClean="0"/>
              <a:t>Don </a:t>
            </a:r>
            <a:r>
              <a:rPr lang="es-ES" dirty="0" err="1" smtClean="0"/>
              <a:t>Camoirán</a:t>
            </a:r>
            <a:r>
              <a:rPr lang="es-ES" dirty="0" smtClean="0"/>
              <a:t>: verdadero obispo, “santo alegre”</a:t>
            </a:r>
          </a:p>
          <a:p>
            <a:r>
              <a:rPr lang="es-ES" dirty="0" err="1" smtClean="0"/>
              <a:t>Glocester</a:t>
            </a:r>
            <a:r>
              <a:rPr lang="es-ES" dirty="0" smtClean="0"/>
              <a:t>, </a:t>
            </a:r>
            <a:r>
              <a:rPr lang="es-ES" dirty="0" err="1" smtClean="0"/>
              <a:t>Ripamilán</a:t>
            </a:r>
            <a:r>
              <a:rPr lang="es-ES" dirty="0" smtClean="0"/>
              <a:t>, Bismarck, Celedonio</a:t>
            </a:r>
          </a:p>
          <a:p>
            <a:r>
              <a:rPr lang="es-ES" dirty="0" err="1" smtClean="0"/>
              <a:t>Frígilis</a:t>
            </a:r>
            <a:endParaRPr lang="es-ES" dirty="0" smtClean="0"/>
          </a:p>
          <a:p>
            <a:r>
              <a:rPr lang="es-ES" dirty="0" smtClean="0"/>
              <a:t>Pompeyo </a:t>
            </a:r>
            <a:r>
              <a:rPr lang="es-ES" dirty="0" err="1" smtClean="0"/>
              <a:t>Guimarán</a:t>
            </a:r>
            <a:r>
              <a:rPr lang="es-ES" dirty="0" smtClean="0"/>
              <a:t>, Santos </a:t>
            </a:r>
            <a:r>
              <a:rPr lang="es-ES" dirty="0" err="1" smtClean="0"/>
              <a:t>Barinaga</a:t>
            </a:r>
            <a:endParaRPr lang="es-ES" dirty="0" smtClean="0"/>
          </a:p>
          <a:p>
            <a:r>
              <a:rPr lang="es-ES" dirty="0" smtClean="0"/>
              <a:t>Trabuco (Pepe Ronzal), Joaquín </a:t>
            </a:r>
            <a:r>
              <a:rPr lang="es-ES" dirty="0" err="1" smtClean="0"/>
              <a:t>Orgaz</a:t>
            </a:r>
            <a:r>
              <a:rPr lang="es-ES" dirty="0" smtClean="0"/>
              <a:t> - Marqués</a:t>
            </a:r>
          </a:p>
          <a:p>
            <a:endParaRPr lang="es-ES" dirty="0" smtClean="0"/>
          </a:p>
        </p:txBody>
      </p:sp>
    </p:spTree>
    <p:extLst>
      <p:ext uri="{BB962C8B-B14F-4D97-AF65-F5344CB8AC3E}">
        <p14:creationId xmlns:p14="http://schemas.microsoft.com/office/powerpoint/2010/main" val="1247914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Regenta</a:t>
            </a:r>
            <a:endParaRPr lang="es-ES" dirty="0"/>
          </a:p>
        </p:txBody>
      </p:sp>
      <p:sp>
        <p:nvSpPr>
          <p:cNvPr id="3" name="Marcador de contenido 2"/>
          <p:cNvSpPr>
            <a:spLocks noGrp="1"/>
          </p:cNvSpPr>
          <p:nvPr>
            <p:ph idx="1"/>
          </p:nvPr>
        </p:nvSpPr>
        <p:spPr/>
        <p:txBody>
          <a:bodyPr>
            <a:normAutofit/>
          </a:bodyPr>
          <a:lstStyle/>
          <a:p>
            <a:r>
              <a:rPr lang="es-ES" dirty="0" smtClean="0"/>
              <a:t>Sólo la Regenta es culpada y responsable</a:t>
            </a:r>
          </a:p>
          <a:p>
            <a:r>
              <a:rPr lang="es-ES" dirty="0" smtClean="0"/>
              <a:t>Naturalismo, que nació en España</a:t>
            </a:r>
          </a:p>
          <a:p>
            <a:r>
              <a:rPr lang="es-ES" dirty="0"/>
              <a:t>El hombre es bueno en la </a:t>
            </a:r>
            <a:r>
              <a:rPr lang="es-ES" dirty="0" smtClean="0"/>
              <a:t>naturaleza</a:t>
            </a:r>
          </a:p>
          <a:p>
            <a:r>
              <a:rPr lang="es-ES" dirty="0" smtClean="0"/>
              <a:t>Búsqueda in media </a:t>
            </a:r>
            <a:r>
              <a:rPr lang="es-ES" dirty="0" err="1" smtClean="0"/>
              <a:t>virtus</a:t>
            </a:r>
            <a:endParaRPr lang="es-ES" dirty="0" smtClean="0"/>
          </a:p>
          <a:p>
            <a:r>
              <a:rPr lang="es-ES" dirty="0" smtClean="0"/>
              <a:t>“Vetusta era su cárcel, la necia rutina, un mar de hielo que la tenía sujeta, inmóvil”</a:t>
            </a:r>
          </a:p>
          <a:p>
            <a:r>
              <a:rPr lang="es-ES" dirty="0" smtClean="0"/>
              <a:t>“La maldición de la que Ana se quejaba era la nostalgia de la virtud a la que llegaría”</a:t>
            </a:r>
          </a:p>
        </p:txBody>
      </p:sp>
    </p:spTree>
    <p:extLst>
      <p:ext uri="{BB962C8B-B14F-4D97-AF65-F5344CB8AC3E}">
        <p14:creationId xmlns:p14="http://schemas.microsoft.com/office/powerpoint/2010/main" val="4425784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17" presetClass="entr" presetSubtype="1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Regenta</a:t>
            </a:r>
            <a:endParaRPr lang="es-ES" dirty="0"/>
          </a:p>
        </p:txBody>
      </p:sp>
      <p:sp>
        <p:nvSpPr>
          <p:cNvPr id="3" name="Marcador de contenido 2"/>
          <p:cNvSpPr>
            <a:spLocks noGrp="1"/>
          </p:cNvSpPr>
          <p:nvPr>
            <p:ph idx="1"/>
          </p:nvPr>
        </p:nvSpPr>
        <p:spPr/>
        <p:txBody>
          <a:bodyPr>
            <a:normAutofit lnSpcReduction="10000"/>
          </a:bodyPr>
          <a:lstStyle/>
          <a:p>
            <a:r>
              <a:rPr lang="es-ES" dirty="0" smtClean="0"/>
              <a:t>“Sentía tristezas profundas, caprichosas, ternura sin objeto conocido, ansiedades inefables, sequedades del ánimo repentinas, agrias y espinosas, y todo ello la volvía loca”</a:t>
            </a:r>
          </a:p>
          <a:p>
            <a:r>
              <a:rPr lang="es-ES" dirty="0" smtClean="0"/>
              <a:t>“No hay como los centros de civilización para despellejar cómodamente al prójimo”</a:t>
            </a:r>
          </a:p>
          <a:p>
            <a:r>
              <a:rPr lang="es-ES" dirty="0" smtClean="0"/>
              <a:t>“La codicia la hizo mujer antes de tiempo”</a:t>
            </a:r>
          </a:p>
          <a:p>
            <a:r>
              <a:rPr lang="es-ES" dirty="0" smtClean="0"/>
              <a:t>“Era como una colilla, no había servido para uno y ya no podía servir para otro”</a:t>
            </a:r>
          </a:p>
          <a:p>
            <a:endParaRPr lang="es-ES" dirty="0"/>
          </a:p>
        </p:txBody>
      </p:sp>
    </p:spTree>
    <p:extLst>
      <p:ext uri="{BB962C8B-B14F-4D97-AF65-F5344CB8AC3E}">
        <p14:creationId xmlns:p14="http://schemas.microsoft.com/office/powerpoint/2010/main" val="21091602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
                                        <p:tgtEl>
                                          <p:spTgt spid="3">
                                            <p:txEl>
                                              <p:pRg st="1" end="1"/>
                                            </p:txEl>
                                          </p:spTgt>
                                        </p:tgtEl>
                                      </p:cBhvr>
                                    </p:animEffect>
                                    <p:anim calcmode="lin" valueType="num">
                                      <p:cBhvr>
                                        <p:cTn id="1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
                                        <p:tgtEl>
                                          <p:spTgt spid="3">
                                            <p:txEl>
                                              <p:pRg st="2" end="2"/>
                                            </p:txEl>
                                          </p:spTgt>
                                        </p:tgtEl>
                                      </p:cBhvr>
                                    </p:animEffect>
                                    <p:anim calcmode="lin" valueType="num">
                                      <p:cBhvr>
                                        <p:cTn id="24"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3000"/>
                            </p:stCondLst>
                            <p:childTnLst>
                              <p:par>
                                <p:cTn id="29" presetID="43"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
                                        <p:tgtEl>
                                          <p:spTgt spid="3">
                                            <p:txEl>
                                              <p:pRg st="3" end="3"/>
                                            </p:txEl>
                                          </p:spTgt>
                                        </p:tgtEl>
                                      </p:cBhvr>
                                    </p:animEffect>
                                    <p:anim calcmode="lin" valueType="num">
                                      <p:cBhvr>
                                        <p:cTn id="3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smtClean="0"/>
              <a:t>El Jugador</a:t>
            </a:r>
            <a:r>
              <a:rPr lang="es-ES" dirty="0" smtClean="0"/>
              <a:t>, </a:t>
            </a:r>
            <a:r>
              <a:rPr lang="es-ES" dirty="0" err="1" smtClean="0"/>
              <a:t>Dostoievsky</a:t>
            </a:r>
            <a:endParaRPr lang="es-ES" dirty="0"/>
          </a:p>
        </p:txBody>
      </p:sp>
      <p:sp>
        <p:nvSpPr>
          <p:cNvPr id="3" name="Marcador de contenido 2"/>
          <p:cNvSpPr>
            <a:spLocks noGrp="1"/>
          </p:cNvSpPr>
          <p:nvPr>
            <p:ph idx="1"/>
          </p:nvPr>
        </p:nvSpPr>
        <p:spPr/>
        <p:txBody>
          <a:bodyPr>
            <a:normAutofit fontScale="47500" lnSpcReduction="20000"/>
          </a:bodyPr>
          <a:lstStyle/>
          <a:p>
            <a:pPr marL="0" indent="0" algn="just">
              <a:buNone/>
            </a:pPr>
            <a:r>
              <a:rPr lang="es-ES" dirty="0"/>
              <a:t>Por fin he regresado al cabo de quince días de ausencia. Tres hace ya que nuestra gente está en </a:t>
            </a:r>
            <a:r>
              <a:rPr lang="es-ES" dirty="0" err="1"/>
              <a:t>Roulettenburg</a:t>
            </a:r>
            <a:r>
              <a:rPr lang="es-ES" dirty="0"/>
              <a:t>. Yo pensaba que me estarían aguardando con impaciencia, pero me equivoqué. El general tenía un aire muy despreocupado, me habló con altanería y me mandó a ver a su hermana. Era evidente que habían conseguido dinero en alguna parte. Tuve incluso la impresión de que al general le daba cierta vergüenza mirarme. </a:t>
            </a:r>
            <a:r>
              <a:rPr lang="es-ES" dirty="0" err="1"/>
              <a:t>Marya</a:t>
            </a:r>
            <a:r>
              <a:rPr lang="es-ES" dirty="0"/>
              <a:t> </a:t>
            </a:r>
            <a:r>
              <a:rPr lang="es-ES" dirty="0" err="1"/>
              <a:t>Filippovna</a:t>
            </a:r>
            <a:r>
              <a:rPr lang="es-ES" dirty="0"/>
              <a:t> estaba atareadísima y me habló un poco por encima del hombro, pero tomó el dinero, lo contó y escuchó todo mi informe. Esperaban a comer a </a:t>
            </a:r>
            <a:r>
              <a:rPr lang="es-ES" dirty="0" err="1"/>
              <a:t>Mezentzov</a:t>
            </a:r>
            <a:r>
              <a:rPr lang="es-ES" dirty="0"/>
              <a:t>, al francesito y a no sé qué inglés. Como de costumbre, en cuanto había dinero invitaban a comer, al estilo de Moscú. </a:t>
            </a:r>
            <a:r>
              <a:rPr lang="es-ES" dirty="0" err="1"/>
              <a:t>Polina</a:t>
            </a:r>
            <a:r>
              <a:rPr lang="es-ES" dirty="0"/>
              <a:t> </a:t>
            </a:r>
            <a:r>
              <a:rPr lang="es-ES" dirty="0" err="1"/>
              <a:t>Aleksandrovna</a:t>
            </a:r>
            <a:r>
              <a:rPr lang="es-ES" dirty="0"/>
              <a:t> me preguntó al verme por qué había tardado tanto; y sin esperar respuesta salió para no sé dónde. Por supuesto, lo hizo adrede. Menester es, sin embargo, que nos expliquemos. Hay mucho que contar</a:t>
            </a:r>
            <a:r>
              <a:rPr lang="es-ES" dirty="0" smtClean="0"/>
              <a:t>.</a:t>
            </a:r>
            <a:endParaRPr lang="es-ES" dirty="0"/>
          </a:p>
          <a:p>
            <a:pPr marL="0" indent="0" algn="just">
              <a:buNone/>
            </a:pPr>
            <a:r>
              <a:rPr lang="es-ES" dirty="0"/>
              <a:t>Me asignaron una habitación exigua en el cuarto piso del hotel. Saben que formo parte del séquito del general. Todo hace pensar que se las han arreglado para darse a conocer. Al general le tienen aquí todos por un acaudalado magnate ruso. Aun antes de la comida me mandó, entre otros encargos, a cambiar dos billetes de mil francos. Los cambié en la caja del hotel. Ahora, durante ocho días por lo menos, nos tendrán por millonarios. Yo quería sacar de paseo a </a:t>
            </a:r>
            <a:r>
              <a:rPr lang="es-ES" dirty="0" err="1"/>
              <a:t>Misha</a:t>
            </a:r>
            <a:r>
              <a:rPr lang="es-ES" dirty="0"/>
              <a:t> y </a:t>
            </a:r>
            <a:r>
              <a:rPr lang="es-ES" dirty="0" err="1"/>
              <a:t>Nadya</a:t>
            </a:r>
            <a:r>
              <a:rPr lang="es-ES" dirty="0"/>
              <a:t>, pero me avisaron desde la escalera que fuera a ver al general, quien había tenido a bien enterarse de adónde iba a llevarlos. No cabe duda de que este hombre no puede fijar sus ojos directamente en los míos; él bien quisiera, pero le contesto siempre con una mirada tan sostenida, es decir, tan irrespetuosa que parece azorarse. En tono altisonante, amontonando una frase sobre otra y acabando por hacerse un lío, me dio a entender que llevara a los niños de paseo al parque, más allá del Casino, pero terminó por perder los estribos y añadió mordazmente: «Porque bien pudiera ocurrir que los llevara usted al Casino, a la ruleta. Perdone -añadió-, pero sé que es usted bastante frívolo y que quizá se sienta inclinado a jugar. En todo caso, aunque no soy mentor suyo ni deseo serlo, tengo al menos derecho a esperar que usted, por así decirlo, no me comprometa... ».</a:t>
            </a:r>
          </a:p>
          <a:p>
            <a:pPr marL="0" indent="0" algn="just">
              <a:buNone/>
            </a:pPr>
            <a:endParaRPr lang="es-ES" dirty="0"/>
          </a:p>
        </p:txBody>
      </p:sp>
    </p:spTree>
    <p:extLst>
      <p:ext uri="{BB962C8B-B14F-4D97-AF65-F5344CB8AC3E}">
        <p14:creationId xmlns:p14="http://schemas.microsoft.com/office/powerpoint/2010/main" val="1851512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Pregunta </a:t>
            </a:r>
            <a:r>
              <a:rPr lang="es-ES" dirty="0" err="1" smtClean="0"/>
              <a:t>literaturizada</a:t>
            </a:r>
            <a:endParaRPr lang="es-ES"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107593807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Contexto histórico</a:t>
            </a:r>
            <a:endParaRPr lang="es-ES" dirty="0"/>
          </a:p>
        </p:txBody>
      </p:sp>
      <p:sp>
        <p:nvSpPr>
          <p:cNvPr id="3" name="Marcador de contenido 2"/>
          <p:cNvSpPr>
            <a:spLocks noGrp="1"/>
          </p:cNvSpPr>
          <p:nvPr>
            <p:ph idx="1"/>
          </p:nvPr>
        </p:nvSpPr>
        <p:spPr/>
        <p:txBody>
          <a:bodyPr>
            <a:noAutofit/>
          </a:bodyPr>
          <a:lstStyle/>
          <a:p>
            <a:r>
              <a:rPr lang="es-ES" sz="3200" dirty="0" smtClean="0"/>
              <a:t>Inestabilidad política: revoluciones</a:t>
            </a:r>
          </a:p>
          <a:p>
            <a:r>
              <a:rPr lang="es-ES" dirty="0" smtClean="0"/>
              <a:t>Revolución industrial</a:t>
            </a:r>
          </a:p>
          <a:p>
            <a:r>
              <a:rPr lang="es-ES" dirty="0" smtClean="0"/>
              <a:t>Burguesía (Alta y Baja)</a:t>
            </a:r>
            <a:endParaRPr lang="es-ES" dirty="0"/>
          </a:p>
          <a:p>
            <a:r>
              <a:rPr lang="es-ES" dirty="0" smtClean="0"/>
              <a:t>Fábricas y proletariado</a:t>
            </a:r>
          </a:p>
          <a:p>
            <a:r>
              <a:rPr lang="es-ES" dirty="0" smtClean="0"/>
              <a:t>Movimientos sindicales y obreros</a:t>
            </a:r>
          </a:p>
          <a:p>
            <a:r>
              <a:rPr lang="es-ES" dirty="0" smtClean="0"/>
              <a:t>Nueva filosofía: Materialismo, Determinismo y Positivismo</a:t>
            </a:r>
            <a:endParaRPr lang="es-ES" sz="3200" dirty="0" smtClean="0"/>
          </a:p>
        </p:txBody>
      </p:sp>
    </p:spTree>
    <p:extLst>
      <p:ext uri="{BB962C8B-B14F-4D97-AF65-F5344CB8AC3E}">
        <p14:creationId xmlns:p14="http://schemas.microsoft.com/office/powerpoint/2010/main" val="24116889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Vídeo introductorio</a:t>
            </a:r>
            <a:endParaRPr lang="es-ES" dirty="0"/>
          </a:p>
        </p:txBody>
      </p:sp>
      <p:sp>
        <p:nvSpPr>
          <p:cNvPr id="4" name="Botón de acción: Hacia delante o Siguiente 3">
            <a:hlinkClick r:id="rId3" highlightClick="1"/>
          </p:cNvPr>
          <p:cNvSpPr/>
          <p:nvPr/>
        </p:nvSpPr>
        <p:spPr>
          <a:xfrm>
            <a:off x="3560496" y="2571244"/>
            <a:ext cx="2023008" cy="1715512"/>
          </a:xfrm>
          <a:prstGeom prst="actionButtonForwardNext">
            <a:avLst/>
          </a:prstGeom>
          <a:ln>
            <a:noFill/>
          </a:ln>
          <a:effectLst>
            <a:outerShdw blurRad="50800" dist="38100" algn="l" rotWithShape="0">
              <a:prstClr val="black">
                <a:alpha val="40000"/>
              </a:prstClr>
            </a:outerShdw>
            <a:reflection blurRad="6350" stA="50000" endA="300" endPos="55500" dist="101600" dir="5400000" sy="-100000" algn="bl" rotWithShape="0"/>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96461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Bibliografía Adicional</a:t>
            </a:r>
            <a:endParaRPr lang="es-ES" dirty="0"/>
          </a:p>
        </p:txBody>
      </p:sp>
      <p:sp>
        <p:nvSpPr>
          <p:cNvPr id="3" name="Marcador de contenido 2"/>
          <p:cNvSpPr>
            <a:spLocks noGrp="1"/>
          </p:cNvSpPr>
          <p:nvPr>
            <p:ph idx="1"/>
          </p:nvPr>
        </p:nvSpPr>
        <p:spPr/>
        <p:txBody>
          <a:bodyPr>
            <a:normAutofit fontScale="77500" lnSpcReduction="20000"/>
          </a:bodyPr>
          <a:lstStyle/>
          <a:p>
            <a:r>
              <a:rPr lang="es-ES" dirty="0">
                <a:hlinkClick r:id="rId3"/>
              </a:rPr>
              <a:t>http://</a:t>
            </a:r>
            <a:r>
              <a:rPr lang="es-ES" dirty="0" smtClean="0">
                <a:hlinkClick r:id="rId3"/>
              </a:rPr>
              <a:t>www.larousse.fr/encyclopedie/divers/r%C3%A9alisme/86007#331374</a:t>
            </a:r>
            <a:endParaRPr lang="es-ES" dirty="0" smtClean="0"/>
          </a:p>
          <a:p>
            <a:r>
              <a:rPr lang="es-ES" dirty="0">
                <a:hlinkClick r:id="rId4"/>
              </a:rPr>
              <a:t>http://</a:t>
            </a:r>
            <a:r>
              <a:rPr lang="es-ES" dirty="0" smtClean="0">
                <a:hlinkClick r:id="rId4"/>
              </a:rPr>
              <a:t>www.larousse.fr/encyclopedie/divers/naturalisme/72744</a:t>
            </a:r>
            <a:endParaRPr lang="es-ES" dirty="0" smtClean="0"/>
          </a:p>
          <a:p>
            <a:r>
              <a:rPr lang="es-ES" dirty="0">
                <a:hlinkClick r:id="rId5"/>
              </a:rPr>
              <a:t>http://</a:t>
            </a:r>
            <a:r>
              <a:rPr lang="es-ES" dirty="0" smtClean="0">
                <a:hlinkClick r:id="rId5"/>
              </a:rPr>
              <a:t>www.cervantesvirtual.com/bib/bib_autor/galdos/autor.shtml</a:t>
            </a:r>
            <a:endParaRPr lang="es-ES" dirty="0" smtClean="0"/>
          </a:p>
          <a:p>
            <a:r>
              <a:rPr lang="es-ES" dirty="0">
                <a:hlinkClick r:id="rId6"/>
              </a:rPr>
              <a:t>http://</a:t>
            </a:r>
            <a:r>
              <a:rPr lang="es-ES" dirty="0" smtClean="0">
                <a:hlinkClick r:id="rId6"/>
              </a:rPr>
              <a:t>cvc.cervantes.es/literatura/clarin_espejo/sanchez.htm</a:t>
            </a:r>
            <a:endParaRPr lang="es-ES" dirty="0" smtClean="0"/>
          </a:p>
          <a:p>
            <a:r>
              <a:rPr lang="es-ES" dirty="0">
                <a:hlinkClick r:id="rId7"/>
              </a:rPr>
              <a:t>http://www.libertaddigital.com/cultura/libros/2015-01-04/federico-jimenez-losantos-espana-galdos-74428</a:t>
            </a:r>
            <a:r>
              <a:rPr lang="es-ES" dirty="0" smtClean="0">
                <a:hlinkClick r:id="rId7"/>
              </a:rPr>
              <a:t>/</a:t>
            </a:r>
            <a:endParaRPr lang="es-ES" dirty="0" smtClean="0"/>
          </a:p>
          <a:p>
            <a:r>
              <a:rPr lang="es-ES" dirty="0">
                <a:hlinkClick r:id="rId8"/>
              </a:rPr>
              <a:t>http://</a:t>
            </a:r>
            <a:r>
              <a:rPr lang="es-ES" dirty="0" smtClean="0">
                <a:hlinkClick r:id="rId8"/>
              </a:rPr>
              <a:t>www.elsiglodeuropa.es/siglo/historico/2006/677/677pens.html</a:t>
            </a:r>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397625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Contexto español</a:t>
            </a:r>
            <a:endParaRPr lang="es-ES" dirty="0"/>
          </a:p>
        </p:txBody>
      </p:sp>
      <p:sp>
        <p:nvSpPr>
          <p:cNvPr id="3" name="Marcador de contenido 2"/>
          <p:cNvSpPr>
            <a:spLocks noGrp="1"/>
          </p:cNvSpPr>
          <p:nvPr>
            <p:ph idx="1"/>
          </p:nvPr>
        </p:nvSpPr>
        <p:spPr/>
        <p:txBody>
          <a:bodyPr>
            <a:normAutofit lnSpcReduction="10000"/>
          </a:bodyPr>
          <a:lstStyle/>
          <a:p>
            <a:r>
              <a:rPr lang="es-ES" dirty="0" smtClean="0"/>
              <a:t>6 Regímenes y 3 Guerras Civiles</a:t>
            </a:r>
          </a:p>
          <a:p>
            <a:endParaRPr lang="es-ES" dirty="0"/>
          </a:p>
          <a:p>
            <a:endParaRPr lang="es-ES" dirty="0" smtClean="0"/>
          </a:p>
          <a:p>
            <a:endParaRPr lang="es-ES" dirty="0"/>
          </a:p>
          <a:p>
            <a:endParaRPr lang="es-ES" dirty="0" smtClean="0"/>
          </a:p>
          <a:p>
            <a:r>
              <a:rPr lang="es-ES" dirty="0" smtClean="0"/>
              <a:t>Retraso económico</a:t>
            </a:r>
          </a:p>
          <a:p>
            <a:r>
              <a:rPr lang="es-ES" dirty="0" smtClean="0"/>
              <a:t>Agrarismo. Falta de industrialización</a:t>
            </a:r>
          </a:p>
          <a:p>
            <a:r>
              <a:rPr lang="es-ES" dirty="0" smtClean="0"/>
              <a:t>Caciquismo y </a:t>
            </a:r>
            <a:r>
              <a:rPr lang="es-ES" dirty="0" err="1" smtClean="0"/>
              <a:t>Biturnismo</a:t>
            </a:r>
            <a:endParaRPr lang="es-ES" dirty="0"/>
          </a:p>
        </p:txBody>
      </p:sp>
      <p:grpSp>
        <p:nvGrpSpPr>
          <p:cNvPr id="4" name="Grupo 3"/>
          <p:cNvGrpSpPr/>
          <p:nvPr/>
        </p:nvGrpSpPr>
        <p:grpSpPr>
          <a:xfrm>
            <a:off x="498143" y="2339033"/>
            <a:ext cx="8147714" cy="1888620"/>
            <a:chOff x="212662" y="2497264"/>
            <a:chExt cx="8147714" cy="1888620"/>
          </a:xfrm>
        </p:grpSpPr>
        <p:pic>
          <p:nvPicPr>
            <p:cNvPr id="1026" name="Picture 2" descr="https://jordicarreno.files.wordpress.com/2013/11/jose_bonapar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8"/>
            <a:stretch/>
          </p:blipFill>
          <p:spPr bwMode="auto">
            <a:xfrm>
              <a:off x="212662" y="2497264"/>
              <a:ext cx="1401390" cy="1888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2/20/Fernando_VII_-_Vicente_L%C3%B3pez.jpg/275px-Fernando_VII_-_Vicente_L%C3%B3pe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052" y="2497264"/>
              <a:ext cx="1345519" cy="18886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f/ff/IsabellaII.png/220px-IsabellaI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571" y="2497264"/>
              <a:ext cx="1418077" cy="18886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riptanaeneltiempo.files.wordpress.com/2012/05/amadeo-i-de-saboya.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7648" y="2497264"/>
              <a:ext cx="1387866" cy="18886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thumb/6/6e/RuizZorrilla.png/245px-RuizZorrill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5514" y="2497264"/>
              <a:ext cx="1257370" cy="18886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rviciosweb.meh.es/apps/museo/pintura2/imagen/Alfons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2884" y="2497264"/>
              <a:ext cx="1337492" cy="18886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11654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
                                            <p:txEl>
                                              <p:pRg st="6" end="6"/>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Características</a:t>
            </a:r>
            <a:endParaRPr lang="es-ES" dirty="0"/>
          </a:p>
        </p:txBody>
      </p:sp>
      <p:sp>
        <p:nvSpPr>
          <p:cNvPr id="3" name="Marcador de contenido 2"/>
          <p:cNvSpPr>
            <a:spLocks noGrp="1"/>
          </p:cNvSpPr>
          <p:nvPr>
            <p:ph idx="1"/>
          </p:nvPr>
        </p:nvSpPr>
        <p:spPr/>
        <p:txBody>
          <a:bodyPr>
            <a:normAutofit lnSpcReduction="10000"/>
          </a:bodyPr>
          <a:lstStyle/>
          <a:p>
            <a:r>
              <a:rPr lang="es-ES" dirty="0" smtClean="0"/>
              <a:t>También en pintura y música (verismo)</a:t>
            </a:r>
          </a:p>
          <a:p>
            <a:r>
              <a:rPr lang="es-ES" dirty="0" smtClean="0"/>
              <a:t>Pretende reflejar la realidad</a:t>
            </a:r>
          </a:p>
          <a:p>
            <a:r>
              <a:rPr lang="es-ES" dirty="0" smtClean="0"/>
              <a:t>Surge en la Francia romántica</a:t>
            </a:r>
            <a:r>
              <a:rPr lang="es-ES" dirty="0"/>
              <a:t> </a:t>
            </a:r>
            <a:r>
              <a:rPr lang="es-ES" dirty="0" smtClean="0"/>
              <a:t>como reacción</a:t>
            </a:r>
          </a:p>
          <a:p>
            <a:r>
              <a:rPr lang="es-ES" dirty="0" smtClean="0"/>
              <a:t>En Literatura, novela</a:t>
            </a:r>
          </a:p>
          <a:p>
            <a:r>
              <a:rPr lang="es-ES" dirty="0" smtClean="0"/>
              <a:t>Término acuñado por Kant </a:t>
            </a:r>
            <a:r>
              <a:rPr lang="es-ES" dirty="0" smtClean="0">
                <a:sym typeface="Wingdings" panose="05000000000000000000" pitchFamily="2" charset="2"/>
              </a:rPr>
              <a:t> Goethe</a:t>
            </a:r>
            <a:r>
              <a:rPr lang="es-ES" dirty="0" smtClean="0"/>
              <a:t>: </a:t>
            </a:r>
            <a:r>
              <a:rPr lang="fr-FR" dirty="0"/>
              <a:t>« </a:t>
            </a:r>
            <a:r>
              <a:rPr lang="es-ES" dirty="0" smtClean="0"/>
              <a:t>Los franceses son mejores realistas que idealistas</a:t>
            </a:r>
            <a:r>
              <a:rPr lang="fr-FR" dirty="0"/>
              <a:t>»</a:t>
            </a:r>
            <a:endParaRPr lang="es-ES" dirty="0"/>
          </a:p>
          <a:p>
            <a:r>
              <a:rPr lang="fr-FR" dirty="0" smtClean="0"/>
              <a:t>« Le </a:t>
            </a:r>
            <a:r>
              <a:rPr lang="fr-FR" dirty="0"/>
              <a:t>réalisme est aujourd'hui si populaire qu'on ne saurait trop le </a:t>
            </a:r>
            <a:r>
              <a:rPr lang="fr-FR" dirty="0" smtClean="0"/>
              <a:t>combattre »</a:t>
            </a:r>
            <a:endParaRPr lang="es-ES" dirty="0" smtClean="0"/>
          </a:p>
        </p:txBody>
      </p:sp>
    </p:spTree>
    <p:extLst>
      <p:ext uri="{BB962C8B-B14F-4D97-AF65-F5344CB8AC3E}">
        <p14:creationId xmlns:p14="http://schemas.microsoft.com/office/powerpoint/2010/main" val="18508895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Características</a:t>
            </a:r>
            <a:endParaRPr lang="es-ES" dirty="0"/>
          </a:p>
        </p:txBody>
      </p:sp>
      <p:sp>
        <p:nvSpPr>
          <p:cNvPr id="3" name="Marcador de contenido 2"/>
          <p:cNvSpPr>
            <a:spLocks noGrp="1"/>
          </p:cNvSpPr>
          <p:nvPr>
            <p:ph idx="1"/>
          </p:nvPr>
        </p:nvSpPr>
        <p:spPr/>
        <p:txBody>
          <a:bodyPr>
            <a:normAutofit lnSpcReduction="10000"/>
          </a:bodyPr>
          <a:lstStyle/>
          <a:p>
            <a:r>
              <a:rPr lang="es-ES" dirty="0" smtClean="0"/>
              <a:t>Verosimilitud de los argumentos</a:t>
            </a:r>
          </a:p>
          <a:p>
            <a:r>
              <a:rPr lang="es-ES" dirty="0" smtClean="0"/>
              <a:t>Análisis científico de la realidad</a:t>
            </a:r>
          </a:p>
          <a:p>
            <a:r>
              <a:rPr lang="es-ES" dirty="0" smtClean="0"/>
              <a:t>Denuncia social</a:t>
            </a:r>
          </a:p>
          <a:p>
            <a:r>
              <a:rPr lang="es-ES" dirty="0" smtClean="0"/>
              <a:t>Problemas existenciales</a:t>
            </a:r>
          </a:p>
          <a:p>
            <a:r>
              <a:rPr lang="es-ES" dirty="0" smtClean="0"/>
              <a:t>Lenguaje sencillo</a:t>
            </a:r>
          </a:p>
          <a:p>
            <a:r>
              <a:rPr lang="es-ES" dirty="0" smtClean="0"/>
              <a:t>Objetividad</a:t>
            </a:r>
          </a:p>
          <a:p>
            <a:r>
              <a:rPr lang="es-ES" dirty="0" smtClean="0"/>
              <a:t>Motivaciones y costumbres</a:t>
            </a:r>
          </a:p>
          <a:p>
            <a:r>
              <a:rPr lang="es-ES" dirty="0" smtClean="0"/>
              <a:t>Francia</a:t>
            </a:r>
            <a:r>
              <a:rPr lang="es-ES" dirty="0" smtClean="0">
                <a:sym typeface="Wingdings" panose="05000000000000000000" pitchFamily="2" charset="2"/>
              </a:rPr>
              <a:t>1830 España1870</a:t>
            </a:r>
            <a:endParaRPr lang="es-ES" dirty="0" smtClean="0"/>
          </a:p>
        </p:txBody>
      </p:sp>
    </p:spTree>
    <p:extLst>
      <p:ext uri="{BB962C8B-B14F-4D97-AF65-F5344CB8AC3E}">
        <p14:creationId xmlns:p14="http://schemas.microsoft.com/office/powerpoint/2010/main" val="37218032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580">
                                          <p:stCondLst>
                                            <p:cond delay="0"/>
                                          </p:stCondLst>
                                        </p:cTn>
                                        <p:tgtEl>
                                          <p:spTgt spid="3">
                                            <p:txEl>
                                              <p:pRg st="5" end="5"/>
                                            </p:txEl>
                                          </p:spTgt>
                                        </p:tgtEl>
                                      </p:cBhvr>
                                    </p:animEffect>
                                    <p:anim calcmode="lin" valueType="num">
                                      <p:cBhvr>
                                        <p:cTn id="9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5" end="5"/>
                                            </p:txEl>
                                          </p:spTgt>
                                        </p:tgtEl>
                                      </p:cBhvr>
                                      <p:to x="100000" y="60000"/>
                                    </p:animScale>
                                    <p:animScale>
                                      <p:cBhvr>
                                        <p:cTn id="99" dur="166" decel="50000">
                                          <p:stCondLst>
                                            <p:cond delay="676"/>
                                          </p:stCondLst>
                                        </p:cTn>
                                        <p:tgtEl>
                                          <p:spTgt spid="3">
                                            <p:txEl>
                                              <p:pRg st="5" end="5"/>
                                            </p:txEl>
                                          </p:spTgt>
                                        </p:tgtEl>
                                      </p:cBhvr>
                                      <p:to x="100000" y="100000"/>
                                    </p:animScale>
                                    <p:animScale>
                                      <p:cBhvr>
                                        <p:cTn id="100" dur="26">
                                          <p:stCondLst>
                                            <p:cond delay="1312"/>
                                          </p:stCondLst>
                                        </p:cTn>
                                        <p:tgtEl>
                                          <p:spTgt spid="3">
                                            <p:txEl>
                                              <p:pRg st="5" end="5"/>
                                            </p:txEl>
                                          </p:spTgt>
                                        </p:tgtEl>
                                      </p:cBhvr>
                                      <p:to x="100000" y="80000"/>
                                    </p:animScale>
                                    <p:animScale>
                                      <p:cBhvr>
                                        <p:cTn id="101" dur="166" decel="50000">
                                          <p:stCondLst>
                                            <p:cond delay="1338"/>
                                          </p:stCondLst>
                                        </p:cTn>
                                        <p:tgtEl>
                                          <p:spTgt spid="3">
                                            <p:txEl>
                                              <p:pRg st="5" end="5"/>
                                            </p:txEl>
                                          </p:spTgt>
                                        </p:tgtEl>
                                      </p:cBhvr>
                                      <p:to x="100000" y="100000"/>
                                    </p:animScale>
                                    <p:animScale>
                                      <p:cBhvr>
                                        <p:cTn id="102" dur="26">
                                          <p:stCondLst>
                                            <p:cond delay="1642"/>
                                          </p:stCondLst>
                                        </p:cTn>
                                        <p:tgtEl>
                                          <p:spTgt spid="3">
                                            <p:txEl>
                                              <p:pRg st="5" end="5"/>
                                            </p:txEl>
                                          </p:spTgt>
                                        </p:tgtEl>
                                      </p:cBhvr>
                                      <p:to x="100000" y="90000"/>
                                    </p:animScale>
                                    <p:animScale>
                                      <p:cBhvr>
                                        <p:cTn id="103" dur="166" decel="50000">
                                          <p:stCondLst>
                                            <p:cond delay="1668"/>
                                          </p:stCondLst>
                                        </p:cTn>
                                        <p:tgtEl>
                                          <p:spTgt spid="3">
                                            <p:txEl>
                                              <p:pRg st="5" end="5"/>
                                            </p:txEl>
                                          </p:spTgt>
                                        </p:tgtEl>
                                      </p:cBhvr>
                                      <p:to x="100000" y="100000"/>
                                    </p:animScale>
                                    <p:animScale>
                                      <p:cBhvr>
                                        <p:cTn id="104" dur="26">
                                          <p:stCondLst>
                                            <p:cond delay="1808"/>
                                          </p:stCondLst>
                                        </p:cTn>
                                        <p:tgtEl>
                                          <p:spTgt spid="3">
                                            <p:txEl>
                                              <p:pRg st="5" end="5"/>
                                            </p:txEl>
                                          </p:spTgt>
                                        </p:tgtEl>
                                      </p:cBhvr>
                                      <p:to x="100000" y="95000"/>
                                    </p:animScale>
                                    <p:animScale>
                                      <p:cBhvr>
                                        <p:cTn id="105" dur="166" decel="50000">
                                          <p:stCondLst>
                                            <p:cond delay="1834"/>
                                          </p:stCondLst>
                                        </p:cTn>
                                        <p:tgtEl>
                                          <p:spTgt spid="3">
                                            <p:txEl>
                                              <p:pRg st="5" end="5"/>
                                            </p:txEl>
                                          </p:spTgt>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3">
                                            <p:txEl>
                                              <p:pRg st="6" end="6"/>
                                            </p:txEl>
                                          </p:spTgt>
                                        </p:tgtEl>
                                        <p:attrNameLst>
                                          <p:attrName>style.visibility</p:attrName>
                                        </p:attrNameLst>
                                      </p:cBhvr>
                                      <p:to>
                                        <p:strVal val="visible"/>
                                      </p:to>
                                    </p:set>
                                    <p:animEffect transition="in" filter="wipe(down)">
                                      <p:cBhvr>
                                        <p:cTn id="109" dur="580">
                                          <p:stCondLst>
                                            <p:cond delay="0"/>
                                          </p:stCondLst>
                                        </p:cTn>
                                        <p:tgtEl>
                                          <p:spTgt spid="3">
                                            <p:txEl>
                                              <p:pRg st="6" end="6"/>
                                            </p:txEl>
                                          </p:spTgt>
                                        </p:tgtEl>
                                      </p:cBhvr>
                                    </p:animEffect>
                                    <p:anim calcmode="lin" valueType="num">
                                      <p:cBhvr>
                                        <p:cTn id="11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6" end="6"/>
                                            </p:txEl>
                                          </p:spTgt>
                                        </p:tgtEl>
                                      </p:cBhvr>
                                      <p:to x="100000" y="60000"/>
                                    </p:animScale>
                                    <p:animScale>
                                      <p:cBhvr>
                                        <p:cTn id="116" dur="166" decel="50000">
                                          <p:stCondLst>
                                            <p:cond delay="676"/>
                                          </p:stCondLst>
                                        </p:cTn>
                                        <p:tgtEl>
                                          <p:spTgt spid="3">
                                            <p:txEl>
                                              <p:pRg st="6" end="6"/>
                                            </p:txEl>
                                          </p:spTgt>
                                        </p:tgtEl>
                                      </p:cBhvr>
                                      <p:to x="100000" y="100000"/>
                                    </p:animScale>
                                    <p:animScale>
                                      <p:cBhvr>
                                        <p:cTn id="117" dur="26">
                                          <p:stCondLst>
                                            <p:cond delay="1312"/>
                                          </p:stCondLst>
                                        </p:cTn>
                                        <p:tgtEl>
                                          <p:spTgt spid="3">
                                            <p:txEl>
                                              <p:pRg st="6" end="6"/>
                                            </p:txEl>
                                          </p:spTgt>
                                        </p:tgtEl>
                                      </p:cBhvr>
                                      <p:to x="100000" y="80000"/>
                                    </p:animScale>
                                    <p:animScale>
                                      <p:cBhvr>
                                        <p:cTn id="118" dur="166" decel="50000">
                                          <p:stCondLst>
                                            <p:cond delay="1338"/>
                                          </p:stCondLst>
                                        </p:cTn>
                                        <p:tgtEl>
                                          <p:spTgt spid="3">
                                            <p:txEl>
                                              <p:pRg st="6" end="6"/>
                                            </p:txEl>
                                          </p:spTgt>
                                        </p:tgtEl>
                                      </p:cBhvr>
                                      <p:to x="100000" y="100000"/>
                                    </p:animScale>
                                    <p:animScale>
                                      <p:cBhvr>
                                        <p:cTn id="119" dur="26">
                                          <p:stCondLst>
                                            <p:cond delay="1642"/>
                                          </p:stCondLst>
                                        </p:cTn>
                                        <p:tgtEl>
                                          <p:spTgt spid="3">
                                            <p:txEl>
                                              <p:pRg st="6" end="6"/>
                                            </p:txEl>
                                          </p:spTgt>
                                        </p:tgtEl>
                                      </p:cBhvr>
                                      <p:to x="100000" y="90000"/>
                                    </p:animScale>
                                    <p:animScale>
                                      <p:cBhvr>
                                        <p:cTn id="120" dur="166" decel="50000">
                                          <p:stCondLst>
                                            <p:cond delay="1668"/>
                                          </p:stCondLst>
                                        </p:cTn>
                                        <p:tgtEl>
                                          <p:spTgt spid="3">
                                            <p:txEl>
                                              <p:pRg st="6" end="6"/>
                                            </p:txEl>
                                          </p:spTgt>
                                        </p:tgtEl>
                                      </p:cBhvr>
                                      <p:to x="100000" y="100000"/>
                                    </p:animScale>
                                    <p:animScale>
                                      <p:cBhvr>
                                        <p:cTn id="121" dur="26">
                                          <p:stCondLst>
                                            <p:cond delay="1808"/>
                                          </p:stCondLst>
                                        </p:cTn>
                                        <p:tgtEl>
                                          <p:spTgt spid="3">
                                            <p:txEl>
                                              <p:pRg st="6" end="6"/>
                                            </p:txEl>
                                          </p:spTgt>
                                        </p:tgtEl>
                                      </p:cBhvr>
                                      <p:to x="100000" y="95000"/>
                                    </p:animScale>
                                    <p:animScale>
                                      <p:cBhvr>
                                        <p:cTn id="122" dur="166" decel="50000">
                                          <p:stCondLst>
                                            <p:cond delay="1834"/>
                                          </p:stCondLst>
                                        </p:cTn>
                                        <p:tgtEl>
                                          <p:spTgt spid="3">
                                            <p:txEl>
                                              <p:pRg st="6" end="6"/>
                                            </p:txEl>
                                          </p:spTgt>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wipe(down)">
                                      <p:cBhvr>
                                        <p:cTn id="126" dur="580">
                                          <p:stCondLst>
                                            <p:cond delay="0"/>
                                          </p:stCondLst>
                                        </p:cTn>
                                        <p:tgtEl>
                                          <p:spTgt spid="3">
                                            <p:txEl>
                                              <p:pRg st="7" end="7"/>
                                            </p:txEl>
                                          </p:spTgt>
                                        </p:tgtEl>
                                      </p:cBhvr>
                                    </p:animEffect>
                                    <p:anim calcmode="lin" valueType="num">
                                      <p:cBhvr>
                                        <p:cTn id="12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3">
                                            <p:txEl>
                                              <p:pRg st="7" end="7"/>
                                            </p:txEl>
                                          </p:spTgt>
                                        </p:tgtEl>
                                      </p:cBhvr>
                                      <p:to x="100000" y="60000"/>
                                    </p:animScale>
                                    <p:animScale>
                                      <p:cBhvr>
                                        <p:cTn id="133" dur="166" decel="50000">
                                          <p:stCondLst>
                                            <p:cond delay="676"/>
                                          </p:stCondLst>
                                        </p:cTn>
                                        <p:tgtEl>
                                          <p:spTgt spid="3">
                                            <p:txEl>
                                              <p:pRg st="7" end="7"/>
                                            </p:txEl>
                                          </p:spTgt>
                                        </p:tgtEl>
                                      </p:cBhvr>
                                      <p:to x="100000" y="100000"/>
                                    </p:animScale>
                                    <p:animScale>
                                      <p:cBhvr>
                                        <p:cTn id="134" dur="26">
                                          <p:stCondLst>
                                            <p:cond delay="1312"/>
                                          </p:stCondLst>
                                        </p:cTn>
                                        <p:tgtEl>
                                          <p:spTgt spid="3">
                                            <p:txEl>
                                              <p:pRg st="7" end="7"/>
                                            </p:txEl>
                                          </p:spTgt>
                                        </p:tgtEl>
                                      </p:cBhvr>
                                      <p:to x="100000" y="80000"/>
                                    </p:animScale>
                                    <p:animScale>
                                      <p:cBhvr>
                                        <p:cTn id="135" dur="166" decel="50000">
                                          <p:stCondLst>
                                            <p:cond delay="1338"/>
                                          </p:stCondLst>
                                        </p:cTn>
                                        <p:tgtEl>
                                          <p:spTgt spid="3">
                                            <p:txEl>
                                              <p:pRg st="7" end="7"/>
                                            </p:txEl>
                                          </p:spTgt>
                                        </p:tgtEl>
                                      </p:cBhvr>
                                      <p:to x="100000" y="100000"/>
                                    </p:animScale>
                                    <p:animScale>
                                      <p:cBhvr>
                                        <p:cTn id="136" dur="26">
                                          <p:stCondLst>
                                            <p:cond delay="1642"/>
                                          </p:stCondLst>
                                        </p:cTn>
                                        <p:tgtEl>
                                          <p:spTgt spid="3">
                                            <p:txEl>
                                              <p:pRg st="7" end="7"/>
                                            </p:txEl>
                                          </p:spTgt>
                                        </p:tgtEl>
                                      </p:cBhvr>
                                      <p:to x="100000" y="90000"/>
                                    </p:animScale>
                                    <p:animScale>
                                      <p:cBhvr>
                                        <p:cTn id="137" dur="166" decel="50000">
                                          <p:stCondLst>
                                            <p:cond delay="1668"/>
                                          </p:stCondLst>
                                        </p:cTn>
                                        <p:tgtEl>
                                          <p:spTgt spid="3">
                                            <p:txEl>
                                              <p:pRg st="7" end="7"/>
                                            </p:txEl>
                                          </p:spTgt>
                                        </p:tgtEl>
                                      </p:cBhvr>
                                      <p:to x="100000" y="100000"/>
                                    </p:animScale>
                                    <p:animScale>
                                      <p:cBhvr>
                                        <p:cTn id="138" dur="26">
                                          <p:stCondLst>
                                            <p:cond delay="1808"/>
                                          </p:stCondLst>
                                        </p:cTn>
                                        <p:tgtEl>
                                          <p:spTgt spid="3">
                                            <p:txEl>
                                              <p:pRg st="7" end="7"/>
                                            </p:txEl>
                                          </p:spTgt>
                                        </p:tgtEl>
                                      </p:cBhvr>
                                      <p:to x="100000" y="95000"/>
                                    </p:animScale>
                                    <p:animScale>
                                      <p:cBhvr>
                                        <p:cTn id="139"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Aspectos formales</a:t>
            </a:r>
            <a:endParaRPr lang="es-ES" dirty="0"/>
          </a:p>
        </p:txBody>
      </p:sp>
      <p:sp>
        <p:nvSpPr>
          <p:cNvPr id="3" name="Marcador de contenido 2"/>
          <p:cNvSpPr>
            <a:spLocks noGrp="1"/>
          </p:cNvSpPr>
          <p:nvPr>
            <p:ph idx="1"/>
          </p:nvPr>
        </p:nvSpPr>
        <p:spPr/>
        <p:txBody>
          <a:bodyPr/>
          <a:lstStyle/>
          <a:p>
            <a:r>
              <a:rPr lang="es-ES" dirty="0" smtClean="0"/>
              <a:t>Narrador omnisciente</a:t>
            </a:r>
          </a:p>
          <a:p>
            <a:r>
              <a:rPr lang="es-ES" dirty="0" smtClean="0"/>
              <a:t>Ambientación detallada</a:t>
            </a:r>
          </a:p>
          <a:p>
            <a:r>
              <a:rPr lang="es-ES" dirty="0" smtClean="0"/>
              <a:t>Historicismo</a:t>
            </a:r>
            <a:endParaRPr lang="es-ES" dirty="0"/>
          </a:p>
          <a:p>
            <a:r>
              <a:rPr lang="es-ES" dirty="0" smtClean="0"/>
              <a:t>Distintos niveles de lengua</a:t>
            </a:r>
          </a:p>
          <a:p>
            <a:r>
              <a:rPr lang="es-ES" dirty="0" smtClean="0"/>
              <a:t>Finalidad</a:t>
            </a:r>
          </a:p>
          <a:p>
            <a:r>
              <a:rPr lang="es-ES" dirty="0" smtClean="0"/>
              <a:t>2 temas: Mundo rural y mundo urbano</a:t>
            </a:r>
          </a:p>
          <a:p>
            <a:r>
              <a:rPr lang="es-ES" dirty="0" smtClean="0"/>
              <a:t>Diferencias Realismo y Naturalismo</a:t>
            </a:r>
            <a:endParaRPr lang="es-ES" dirty="0"/>
          </a:p>
        </p:txBody>
      </p:sp>
    </p:spTree>
    <p:extLst>
      <p:ext uri="{BB962C8B-B14F-4D97-AF65-F5344CB8AC3E}">
        <p14:creationId xmlns:p14="http://schemas.microsoft.com/office/powerpoint/2010/main" val="6701865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34" fill="hold">
                            <p:stCondLst>
                              <p:cond delay="10000"/>
                            </p:stCondLst>
                            <p:childTnLst>
                              <p:par>
                                <p:cTn id="35" presetID="45"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40" fill="hold">
                            <p:stCondLst>
                              <p:cond delay="12000"/>
                            </p:stCondLst>
                            <p:childTnLst>
                              <p:par>
                                <p:cTn id="41" presetID="45"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anim calcmode="lin" valueType="num">
                                      <p:cBhvr>
                                        <p:cTn id="44"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1825"/>
            <a:ext cx="9144000" cy="1470025"/>
          </a:xfrm>
        </p:spPr>
        <p:txBody>
          <a:bodyPr>
            <a:normAutofit/>
          </a:bodyPr>
          <a:lstStyle/>
          <a:p>
            <a:r>
              <a:rPr lang="es-ES" dirty="0" err="1" smtClean="0"/>
              <a:t>Stendhal</a:t>
            </a:r>
            <a:endParaRPr lang="es-ES" dirty="0"/>
          </a:p>
        </p:txBody>
      </p:sp>
      <p:sp>
        <p:nvSpPr>
          <p:cNvPr id="3" name="2 Subtítulo"/>
          <p:cNvSpPr>
            <a:spLocks noGrp="1"/>
          </p:cNvSpPr>
          <p:nvPr>
            <p:ph type="subTitle" idx="1"/>
          </p:nvPr>
        </p:nvSpPr>
        <p:spPr>
          <a:xfrm>
            <a:off x="4644008" y="2743381"/>
            <a:ext cx="4176464" cy="1728192"/>
          </a:xfrm>
        </p:spPr>
        <p:txBody>
          <a:bodyPr/>
          <a:lstStyle/>
          <a:p>
            <a:r>
              <a:rPr lang="es-ES" i="1" dirty="0" smtClean="0"/>
              <a:t>“PUEDE ADQUIRISE TODO EN LA SOCIEDAD, EXCEPTO EL CARÁCTER”</a:t>
            </a:r>
            <a:endParaRPr lang="es-E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70" y="1772755"/>
            <a:ext cx="2952328" cy="366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788024" y="4797152"/>
            <a:ext cx="3672408" cy="1200329"/>
          </a:xfrm>
          <a:prstGeom prst="rect">
            <a:avLst/>
          </a:prstGeom>
          <a:noFill/>
        </p:spPr>
        <p:txBody>
          <a:bodyPr wrap="square" rtlCol="0">
            <a:spAutoFit/>
          </a:bodyPr>
          <a:lstStyle/>
          <a:p>
            <a:r>
              <a:rPr lang="es-ES" dirty="0" smtClean="0"/>
              <a:t>Obras:</a:t>
            </a:r>
          </a:p>
          <a:p>
            <a:r>
              <a:rPr lang="es-ES" dirty="0" smtClean="0"/>
              <a:t>-</a:t>
            </a:r>
            <a:r>
              <a:rPr lang="es-ES" u="sng" dirty="0" smtClean="0"/>
              <a:t>La chartreuse de </a:t>
            </a:r>
            <a:r>
              <a:rPr lang="es-ES" u="sng" dirty="0" err="1" smtClean="0"/>
              <a:t>Parme</a:t>
            </a:r>
            <a:r>
              <a:rPr lang="es-ES" dirty="0" smtClean="0"/>
              <a:t>.</a:t>
            </a:r>
          </a:p>
          <a:p>
            <a:r>
              <a:rPr lang="es-ES" dirty="0"/>
              <a:t>-</a:t>
            </a:r>
            <a:r>
              <a:rPr lang="es-ES" u="sng" dirty="0"/>
              <a:t>Le rouge et le </a:t>
            </a:r>
            <a:r>
              <a:rPr lang="es-ES" u="sng" dirty="0" err="1"/>
              <a:t>noir</a:t>
            </a:r>
            <a:r>
              <a:rPr lang="es-ES" u="sng" dirty="0"/>
              <a:t>.</a:t>
            </a:r>
          </a:p>
          <a:p>
            <a:endParaRPr lang="es-ES" dirty="0"/>
          </a:p>
        </p:txBody>
      </p:sp>
    </p:spTree>
    <p:extLst>
      <p:ext uri="{BB962C8B-B14F-4D97-AF65-F5344CB8AC3E}">
        <p14:creationId xmlns:p14="http://schemas.microsoft.com/office/powerpoint/2010/main" val="2726116558"/>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SanLuis4-3">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nLuis4-3" id="{58F6C2AE-2E24-46E6-9E7A-ECBBF5557BD4}" vid="{AFB981B2-4594-4C31-BCB4-CC10488FFE7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SanLuis4-3</Template>
  <TotalTime>873</TotalTime>
  <Words>10189</Words>
  <Application>Microsoft Office PowerPoint</Application>
  <PresentationFormat>Presentación en pantalla (4:3)</PresentationFormat>
  <Paragraphs>468</Paragraphs>
  <Slides>41</Slides>
  <Notes>39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Aparajita</vt:lpstr>
      <vt:lpstr>Arial</vt:lpstr>
      <vt:lpstr>Baskerville Old Face</vt:lpstr>
      <vt:lpstr>Calibri</vt:lpstr>
      <vt:lpstr>FrankRuehl</vt:lpstr>
      <vt:lpstr>Wingdings</vt:lpstr>
      <vt:lpstr>SanLuis4-3</vt:lpstr>
      <vt:lpstr>El Realismo</vt:lpstr>
      <vt:lpstr>Abstract</vt:lpstr>
      <vt:lpstr>Índice</vt:lpstr>
      <vt:lpstr>Contexto histórico</vt:lpstr>
      <vt:lpstr>Contexto español</vt:lpstr>
      <vt:lpstr>Características</vt:lpstr>
      <vt:lpstr>Características</vt:lpstr>
      <vt:lpstr>Aspectos formales</vt:lpstr>
      <vt:lpstr>Stendhal</vt:lpstr>
      <vt:lpstr>Le Rouge et le Noir</vt:lpstr>
      <vt:lpstr>Balzac</vt:lpstr>
      <vt:lpstr>Charles Dickens</vt:lpstr>
      <vt:lpstr> Gustave Flaubert (1821-1880)</vt:lpstr>
      <vt:lpstr>Flaubert</vt:lpstr>
      <vt:lpstr>Flaubert</vt:lpstr>
      <vt:lpstr>Características Naturalismo</vt:lpstr>
      <vt:lpstr>Émile Zola</vt:lpstr>
      <vt:lpstr>Émile Zola</vt:lpstr>
      <vt:lpstr>Émile Zola</vt:lpstr>
      <vt:lpstr>León Tolstói </vt:lpstr>
      <vt:lpstr>Tolstói</vt:lpstr>
      <vt:lpstr>Tolstói</vt:lpstr>
      <vt:lpstr>Fiodor Mijálovich Dostoyevski (1821-1881)</vt:lpstr>
      <vt:lpstr>Dostoyevski</vt:lpstr>
      <vt:lpstr>Simbolismo </vt:lpstr>
      <vt:lpstr>Juan Valera</vt:lpstr>
      <vt:lpstr>Emilia Pardo Bazán (1851-1921)</vt:lpstr>
      <vt:lpstr>Los Pazos de Ulloa</vt:lpstr>
      <vt:lpstr>Benito Pérez Galdós</vt:lpstr>
      <vt:lpstr>Galdós</vt:lpstr>
      <vt:lpstr>Recursos literarios de Galdós</vt:lpstr>
      <vt:lpstr>Clarín</vt:lpstr>
      <vt:lpstr>La Regenta (1885)</vt:lpstr>
      <vt:lpstr>La Regenta</vt:lpstr>
      <vt:lpstr>La Regenta</vt:lpstr>
      <vt:lpstr>La Regenta</vt:lpstr>
      <vt:lpstr>La Regenta</vt:lpstr>
      <vt:lpstr>El Jugador, Dostoievsky</vt:lpstr>
      <vt:lpstr>Pregunta literaturizada</vt:lpstr>
      <vt:lpstr>Vídeo introductorio</vt:lpstr>
      <vt:lpstr>Bibliografía Adicional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Realismo</dc:title>
  <dc:creator>Jaime Garcia</dc:creator>
  <cp:lastModifiedBy>Jaime Garcia</cp:lastModifiedBy>
  <cp:revision>72</cp:revision>
  <dcterms:created xsi:type="dcterms:W3CDTF">2015-03-26T19:17:19Z</dcterms:created>
  <dcterms:modified xsi:type="dcterms:W3CDTF">2015-05-17T22:01:41Z</dcterms:modified>
</cp:coreProperties>
</file>