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 id="267" r:id="rId15"/>
    <p:sldId id="270" r:id="rId16"/>
    <p:sldId id="280" r:id="rId17"/>
    <p:sldId id="271" r:id="rId18"/>
    <p:sldId id="272" r:id="rId19"/>
    <p:sldId id="273" r:id="rId20"/>
    <p:sldId id="274" r:id="rId21"/>
    <p:sldId id="275" r:id="rId22"/>
    <p:sldId id="276" r:id="rId23"/>
    <p:sldId id="277" r:id="rId24"/>
    <p:sldId id="278" r:id="rId25"/>
    <p:sldId id="281" r:id="rId26"/>
    <p:sldId id="279"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3CBBB-7BEB-4551-8E24-D4650BAAF392}" type="datetimeFigureOut">
              <a:rPr lang="es-ES" smtClean="0"/>
              <a:t>17/12/2013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898A3-9DD6-4C8A-8FFA-3E24F386C3DC}" type="slidenum">
              <a:rPr lang="es-ES" smtClean="0"/>
              <a:t>‹Nº›</a:t>
            </a:fld>
            <a:endParaRPr lang="es-ES"/>
          </a:p>
        </p:txBody>
      </p:sp>
    </p:spTree>
    <p:extLst>
      <p:ext uri="{BB962C8B-B14F-4D97-AF65-F5344CB8AC3E}">
        <p14:creationId xmlns:p14="http://schemas.microsoft.com/office/powerpoint/2010/main" val="384364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CD8F4-DA7D-4533-A554-D6E7D2433C76}" type="slidenum">
              <a:rPr lang="es-ES_tradnl"/>
              <a:pPr/>
              <a:t>2</a:t>
            </a:fld>
            <a:endParaRPr lang="es-ES_tradnl"/>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91109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B6B965-19EC-462C-9F81-D2836368D76D}" type="slidenum">
              <a:rPr lang="es-ES_tradnl"/>
              <a:pPr/>
              <a:t>11</a:t>
            </a:fld>
            <a:endParaRPr lang="es-ES_tradnl"/>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675937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C5AD08-7495-44B5-B145-8DF42ECAC870}" type="slidenum">
              <a:rPr lang="es-ES_tradnl"/>
              <a:pPr/>
              <a:t>15</a:t>
            </a:fld>
            <a:endParaRPr lang="es-ES_tradnl"/>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617304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EC9F0-8D2F-4D0D-9444-D6326EDA0E6A}" type="slidenum">
              <a:rPr lang="es-ES_tradnl"/>
              <a:pPr/>
              <a:t>17</a:t>
            </a:fld>
            <a:endParaRPr lang="es-ES_tradnl"/>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5812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99559-D7F6-406B-AF15-E95C6B0A9FCD}" type="slidenum">
              <a:rPr lang="es-ES_tradnl"/>
              <a:pPr/>
              <a:t>18</a:t>
            </a:fld>
            <a:endParaRPr lang="es-ES_tradnl"/>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82849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134E9-FF2C-4BF0-BC1B-8324BF7A204C}" type="slidenum">
              <a:rPr lang="es-ES_tradnl"/>
              <a:pPr/>
              <a:t>19</a:t>
            </a:fld>
            <a:endParaRPr lang="es-ES_tradnl"/>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419715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C854E-B183-4064-838D-E2E01463863A}" type="slidenum">
              <a:rPr lang="es-ES_tradnl"/>
              <a:pPr/>
              <a:t>21</a:t>
            </a:fld>
            <a:endParaRPr lang="es-ES_tradnl"/>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054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CA351-5F4F-49D3-9449-E32DA2B85A79}" type="slidenum">
              <a:rPr lang="es-ES_tradnl"/>
              <a:pPr/>
              <a:t>22</a:t>
            </a:fld>
            <a:endParaRPr lang="es-ES_tradnl"/>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16831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89DA5-114E-45E9-942E-0E912528995F}" type="slidenum">
              <a:rPr lang="es-ES_tradnl"/>
              <a:pPr/>
              <a:t>23</a:t>
            </a:fld>
            <a:endParaRPr lang="es-ES_tradnl"/>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74592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AA01C-FDEE-4534-800D-8662867A82AE}" type="slidenum">
              <a:rPr lang="es-ES_tradnl"/>
              <a:pPr/>
              <a:t>24</a:t>
            </a:fld>
            <a:endParaRPr lang="es-ES_tradnl"/>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234955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E3A160-C1EA-4E53-A37D-28B9FC42011B}" type="slidenum">
              <a:rPr lang="es-ES_tradnl"/>
              <a:pPr/>
              <a:t>26</a:t>
            </a:fld>
            <a:endParaRPr lang="es-ES_tradnl"/>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82140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7E746-BE13-40D4-9A8A-E927DB6340C8}" type="slidenum">
              <a:rPr lang="es-ES_tradnl"/>
              <a:pPr/>
              <a:t>3</a:t>
            </a:fld>
            <a:endParaRPr lang="es-ES_tradnl"/>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97484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990AFE-1ED2-4B40-A934-1F5856779DE3}" type="slidenum">
              <a:rPr lang="es-ES_tradnl"/>
              <a:pPr/>
              <a:t>4</a:t>
            </a:fld>
            <a:endParaRPr lang="es-ES_tradnl"/>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236113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C1D8B-247C-4492-BACE-532347E0AB47}" type="slidenum">
              <a:rPr lang="es-ES_tradnl"/>
              <a:pPr/>
              <a:t>5</a:t>
            </a:fld>
            <a:endParaRPr lang="es-ES_tradnl"/>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89214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DD52E-393F-4C23-B7B0-B3A7FFCD2A7D}" type="slidenum">
              <a:rPr lang="es-ES_tradnl"/>
              <a:pPr/>
              <a:t>6</a:t>
            </a:fld>
            <a:endParaRPr lang="es-ES_tradnl"/>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865838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45149-55EA-4428-BB61-F611421FFCC7}" type="slidenum">
              <a:rPr lang="es-ES_tradnl"/>
              <a:pPr/>
              <a:t>7</a:t>
            </a:fld>
            <a:endParaRPr lang="es-ES_tradnl"/>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514291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36D24-FF4C-4C32-B319-757A2329F4F7}" type="slidenum">
              <a:rPr lang="es-ES_tradnl"/>
              <a:pPr/>
              <a:t>8</a:t>
            </a:fld>
            <a:endParaRPr lang="es-ES_tradnl"/>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109244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7CF48-5C2B-4193-A4EE-558EE394AE56}" type="slidenum">
              <a:rPr lang="es-ES_tradnl"/>
              <a:pPr/>
              <a:t>9</a:t>
            </a:fld>
            <a:endParaRPr lang="es-ES_tradnl"/>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288562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E00F1-1638-4A74-A760-501010532050}" type="slidenum">
              <a:rPr lang="es-ES_tradnl"/>
              <a:pPr/>
              <a:t>10</a:t>
            </a:fld>
            <a:endParaRPr lang="es-ES_tradnl"/>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5094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03C2479-399F-472B-85EC-D7C148128811}" type="datetimeFigureOut">
              <a:rPr lang="es-ES" smtClean="0"/>
              <a:t>17/12/2013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6AD7C7-991C-4CE0-ACF4-A5206F8D9256}" type="slidenum">
              <a:rPr lang="es-ES" smtClean="0"/>
              <a:t>‹Nº›</a:t>
            </a:fld>
            <a:endParaRPr lang="es-ES"/>
          </a:p>
        </p:txBody>
      </p:sp>
    </p:spTree>
    <p:extLst>
      <p:ext uri="{BB962C8B-B14F-4D97-AF65-F5344CB8AC3E}">
        <p14:creationId xmlns:p14="http://schemas.microsoft.com/office/powerpoint/2010/main" val="179511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03C2479-399F-472B-85EC-D7C148128811}" type="datetimeFigureOut">
              <a:rPr lang="es-ES" smtClean="0"/>
              <a:t>17/12/2013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6AD7C7-991C-4CE0-ACF4-A5206F8D9256}" type="slidenum">
              <a:rPr lang="es-ES" smtClean="0"/>
              <a:t>‹Nº›</a:t>
            </a:fld>
            <a:endParaRPr lang="es-ES"/>
          </a:p>
        </p:txBody>
      </p:sp>
    </p:spTree>
    <p:extLst>
      <p:ext uri="{BB962C8B-B14F-4D97-AF65-F5344CB8AC3E}">
        <p14:creationId xmlns:p14="http://schemas.microsoft.com/office/powerpoint/2010/main" val="325751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03C2479-399F-472B-85EC-D7C148128811}" type="datetimeFigureOut">
              <a:rPr lang="es-ES" smtClean="0"/>
              <a:t>17/12/2013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6AD7C7-991C-4CE0-ACF4-A5206F8D9256}" type="slidenum">
              <a:rPr lang="es-ES" smtClean="0"/>
              <a:t>‹Nº›</a:t>
            </a:fld>
            <a:endParaRPr lang="es-ES"/>
          </a:p>
        </p:txBody>
      </p:sp>
    </p:spTree>
    <p:extLst>
      <p:ext uri="{BB962C8B-B14F-4D97-AF65-F5344CB8AC3E}">
        <p14:creationId xmlns:p14="http://schemas.microsoft.com/office/powerpoint/2010/main" val="2956105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a:xfrm>
            <a:off x="609600" y="6245225"/>
            <a:ext cx="2844800" cy="476250"/>
          </a:xfrm>
        </p:spPr>
        <p:txBody>
          <a:bodyPr/>
          <a:lstStyle>
            <a:lvl1pPr>
              <a:defRPr/>
            </a:lvl1pPr>
          </a:lstStyle>
          <a:p>
            <a:endParaRPr lang="es-ES_tradnl"/>
          </a:p>
        </p:txBody>
      </p:sp>
      <p:sp>
        <p:nvSpPr>
          <p:cNvPr id="6" name="Marcador de pie de página 5"/>
          <p:cNvSpPr>
            <a:spLocks noGrp="1"/>
          </p:cNvSpPr>
          <p:nvPr>
            <p:ph type="ftr" sz="quarter" idx="11"/>
          </p:nvPr>
        </p:nvSpPr>
        <p:spPr>
          <a:xfrm>
            <a:off x="4165600" y="6245225"/>
            <a:ext cx="3860800" cy="476250"/>
          </a:xfrm>
        </p:spPr>
        <p:txBody>
          <a:bodyPr/>
          <a:lstStyle>
            <a:lvl1pPr>
              <a:defRPr/>
            </a:lvl1pPr>
          </a:lstStyle>
          <a:p>
            <a:endParaRPr lang="es-ES_tradnl"/>
          </a:p>
        </p:txBody>
      </p:sp>
      <p:sp>
        <p:nvSpPr>
          <p:cNvPr id="7" name="Marcador de número de diapositiva 6"/>
          <p:cNvSpPr>
            <a:spLocks noGrp="1"/>
          </p:cNvSpPr>
          <p:nvPr>
            <p:ph type="sldNum" sz="quarter" idx="12"/>
          </p:nvPr>
        </p:nvSpPr>
        <p:spPr>
          <a:xfrm>
            <a:off x="8737600" y="6245225"/>
            <a:ext cx="2844800" cy="476250"/>
          </a:xfrm>
        </p:spPr>
        <p:txBody>
          <a:bodyPr/>
          <a:lstStyle>
            <a:lvl1pPr>
              <a:defRPr/>
            </a:lvl1pPr>
          </a:lstStyle>
          <a:p>
            <a:fld id="{A6506B48-3BF4-4F8C-B29F-D7B0FEC4AA0F}" type="slidenum">
              <a:rPr lang="es-ES_tradnl"/>
              <a:pPr/>
              <a:t>‹Nº›</a:t>
            </a:fld>
            <a:endParaRPr lang="es-ES_tradnl"/>
          </a:p>
        </p:txBody>
      </p:sp>
    </p:spTree>
    <p:extLst>
      <p:ext uri="{BB962C8B-B14F-4D97-AF65-F5344CB8AC3E}">
        <p14:creationId xmlns:p14="http://schemas.microsoft.com/office/powerpoint/2010/main" val="2602691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609600" y="277813"/>
            <a:ext cx="109728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Marcador de fecha 2"/>
          <p:cNvSpPr>
            <a:spLocks noGrp="1"/>
          </p:cNvSpPr>
          <p:nvPr>
            <p:ph type="dt" sz="half" idx="10"/>
          </p:nvPr>
        </p:nvSpPr>
        <p:spPr>
          <a:xfrm>
            <a:off x="609600" y="6243638"/>
            <a:ext cx="2844800" cy="457200"/>
          </a:xfrm>
        </p:spPr>
        <p:txBody>
          <a:bodyPr/>
          <a:lstStyle>
            <a:lvl1pPr>
              <a:defRPr/>
            </a:lvl1pPr>
          </a:lstStyle>
          <a:p>
            <a:endParaRPr lang="es-ES"/>
          </a:p>
        </p:txBody>
      </p:sp>
      <p:sp>
        <p:nvSpPr>
          <p:cNvPr id="4" name="Marcador de pie de página 3"/>
          <p:cNvSpPr>
            <a:spLocks noGrp="1"/>
          </p:cNvSpPr>
          <p:nvPr>
            <p:ph type="ftr" sz="quarter" idx="11"/>
          </p:nvPr>
        </p:nvSpPr>
        <p:spPr>
          <a:xfrm>
            <a:off x="4165600" y="6248400"/>
            <a:ext cx="3860800" cy="457200"/>
          </a:xfrm>
        </p:spPr>
        <p:txBody>
          <a:bodyPr/>
          <a:lstStyle>
            <a:lvl1pPr>
              <a:defRPr/>
            </a:lvl1pPr>
          </a:lstStyle>
          <a:p>
            <a:endParaRPr lang="es-ES"/>
          </a:p>
        </p:txBody>
      </p:sp>
      <p:sp>
        <p:nvSpPr>
          <p:cNvPr id="5" name="Marcador de número de diapositiva 4"/>
          <p:cNvSpPr>
            <a:spLocks noGrp="1"/>
          </p:cNvSpPr>
          <p:nvPr>
            <p:ph type="sldNum" sz="quarter" idx="12"/>
          </p:nvPr>
        </p:nvSpPr>
        <p:spPr>
          <a:xfrm>
            <a:off x="8737600" y="6243638"/>
            <a:ext cx="2844800" cy="457200"/>
          </a:xfrm>
        </p:spPr>
        <p:txBody>
          <a:bodyPr/>
          <a:lstStyle>
            <a:lvl1pPr>
              <a:defRPr/>
            </a:lvl1pPr>
          </a:lstStyle>
          <a:p>
            <a:fld id="{E45FAA43-663D-465B-9A6C-F90DF6ADE058}" type="slidenum">
              <a:rPr lang="es-ES"/>
              <a:pPr/>
              <a:t>‹Nº›</a:t>
            </a:fld>
            <a:endParaRPr lang="es-ES"/>
          </a:p>
        </p:txBody>
      </p:sp>
    </p:spTree>
    <p:extLst>
      <p:ext uri="{BB962C8B-B14F-4D97-AF65-F5344CB8AC3E}">
        <p14:creationId xmlns:p14="http://schemas.microsoft.com/office/powerpoint/2010/main" val="427600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03C2479-399F-472B-85EC-D7C148128811}" type="datetimeFigureOut">
              <a:rPr lang="es-ES" smtClean="0"/>
              <a:t>17/12/2013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6AD7C7-991C-4CE0-ACF4-A5206F8D9256}" type="slidenum">
              <a:rPr lang="es-ES" smtClean="0"/>
              <a:t>‹Nº›</a:t>
            </a:fld>
            <a:endParaRPr lang="es-ES"/>
          </a:p>
        </p:txBody>
      </p:sp>
    </p:spTree>
    <p:extLst>
      <p:ext uri="{BB962C8B-B14F-4D97-AF65-F5344CB8AC3E}">
        <p14:creationId xmlns:p14="http://schemas.microsoft.com/office/powerpoint/2010/main" val="226022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03C2479-399F-472B-85EC-D7C148128811}" type="datetimeFigureOut">
              <a:rPr lang="es-ES" smtClean="0"/>
              <a:t>17/12/2013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6AD7C7-991C-4CE0-ACF4-A5206F8D9256}" type="slidenum">
              <a:rPr lang="es-ES" smtClean="0"/>
              <a:t>‹Nº›</a:t>
            </a:fld>
            <a:endParaRPr lang="es-ES"/>
          </a:p>
        </p:txBody>
      </p:sp>
    </p:spTree>
    <p:extLst>
      <p:ext uri="{BB962C8B-B14F-4D97-AF65-F5344CB8AC3E}">
        <p14:creationId xmlns:p14="http://schemas.microsoft.com/office/powerpoint/2010/main" val="21617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03C2479-399F-472B-85EC-D7C148128811}" type="datetimeFigureOut">
              <a:rPr lang="es-ES" smtClean="0"/>
              <a:t>17/12/2013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A6AD7C7-991C-4CE0-ACF4-A5206F8D9256}" type="slidenum">
              <a:rPr lang="es-ES" smtClean="0"/>
              <a:t>‹Nº›</a:t>
            </a:fld>
            <a:endParaRPr lang="es-ES"/>
          </a:p>
        </p:txBody>
      </p:sp>
    </p:spTree>
    <p:extLst>
      <p:ext uri="{BB962C8B-B14F-4D97-AF65-F5344CB8AC3E}">
        <p14:creationId xmlns:p14="http://schemas.microsoft.com/office/powerpoint/2010/main" val="142219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03C2479-399F-472B-85EC-D7C148128811}" type="datetimeFigureOut">
              <a:rPr lang="es-ES" smtClean="0"/>
              <a:t>17/12/2013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A6AD7C7-991C-4CE0-ACF4-A5206F8D9256}" type="slidenum">
              <a:rPr lang="es-ES" smtClean="0"/>
              <a:t>‹Nº›</a:t>
            </a:fld>
            <a:endParaRPr lang="es-ES"/>
          </a:p>
        </p:txBody>
      </p:sp>
    </p:spTree>
    <p:extLst>
      <p:ext uri="{BB962C8B-B14F-4D97-AF65-F5344CB8AC3E}">
        <p14:creationId xmlns:p14="http://schemas.microsoft.com/office/powerpoint/2010/main" val="131850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03C2479-399F-472B-85EC-D7C148128811}" type="datetimeFigureOut">
              <a:rPr lang="es-ES" smtClean="0"/>
              <a:t>17/12/2013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A6AD7C7-991C-4CE0-ACF4-A5206F8D9256}" type="slidenum">
              <a:rPr lang="es-ES" smtClean="0"/>
              <a:t>‹Nº›</a:t>
            </a:fld>
            <a:endParaRPr lang="es-ES"/>
          </a:p>
        </p:txBody>
      </p:sp>
    </p:spTree>
    <p:extLst>
      <p:ext uri="{BB962C8B-B14F-4D97-AF65-F5344CB8AC3E}">
        <p14:creationId xmlns:p14="http://schemas.microsoft.com/office/powerpoint/2010/main" val="174818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C2479-399F-472B-85EC-D7C148128811}" type="datetimeFigureOut">
              <a:rPr lang="es-ES" smtClean="0"/>
              <a:t>17/12/2013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A6AD7C7-991C-4CE0-ACF4-A5206F8D9256}" type="slidenum">
              <a:rPr lang="es-ES" smtClean="0"/>
              <a:t>‹Nº›</a:t>
            </a:fld>
            <a:endParaRPr lang="es-ES"/>
          </a:p>
        </p:txBody>
      </p:sp>
    </p:spTree>
    <p:extLst>
      <p:ext uri="{BB962C8B-B14F-4D97-AF65-F5344CB8AC3E}">
        <p14:creationId xmlns:p14="http://schemas.microsoft.com/office/powerpoint/2010/main" val="4217343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03C2479-399F-472B-85EC-D7C148128811}" type="datetimeFigureOut">
              <a:rPr lang="es-ES" smtClean="0"/>
              <a:t>17/12/2013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A6AD7C7-991C-4CE0-ACF4-A5206F8D9256}" type="slidenum">
              <a:rPr lang="es-ES" smtClean="0"/>
              <a:t>‹Nº›</a:t>
            </a:fld>
            <a:endParaRPr lang="es-ES"/>
          </a:p>
        </p:txBody>
      </p:sp>
    </p:spTree>
    <p:extLst>
      <p:ext uri="{BB962C8B-B14F-4D97-AF65-F5344CB8AC3E}">
        <p14:creationId xmlns:p14="http://schemas.microsoft.com/office/powerpoint/2010/main" val="241604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03C2479-399F-472B-85EC-D7C148128811}" type="datetimeFigureOut">
              <a:rPr lang="es-ES" smtClean="0"/>
              <a:t>17/12/2013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A6AD7C7-991C-4CE0-ACF4-A5206F8D9256}" type="slidenum">
              <a:rPr lang="es-ES" smtClean="0"/>
              <a:t>‹Nº›</a:t>
            </a:fld>
            <a:endParaRPr lang="es-ES"/>
          </a:p>
        </p:txBody>
      </p:sp>
    </p:spTree>
    <p:extLst>
      <p:ext uri="{BB962C8B-B14F-4D97-AF65-F5344CB8AC3E}">
        <p14:creationId xmlns:p14="http://schemas.microsoft.com/office/powerpoint/2010/main" val="27009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C2479-399F-472B-85EC-D7C148128811}" type="datetimeFigureOut">
              <a:rPr lang="es-ES" smtClean="0"/>
              <a:t>17/12/2013</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AD7C7-991C-4CE0-ACF4-A5206F8D9256}" type="slidenum">
              <a:rPr lang="es-ES" smtClean="0"/>
              <a:t>‹Nº›</a:t>
            </a:fld>
            <a:endParaRPr lang="es-ES"/>
          </a:p>
        </p:txBody>
      </p:sp>
    </p:spTree>
    <p:extLst>
      <p:ext uri="{BB962C8B-B14F-4D97-AF65-F5344CB8AC3E}">
        <p14:creationId xmlns:p14="http://schemas.microsoft.com/office/powerpoint/2010/main" val="15421892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6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274639"/>
            <a:ext cx="8229600" cy="490537"/>
          </a:xfrm>
        </p:spPr>
        <p:txBody>
          <a:bodyPr>
            <a:normAutofit fontScale="90000"/>
          </a:bodyPr>
          <a:lstStyle/>
          <a:p>
            <a:r>
              <a:rPr lang="es-ES_tradnl" sz="4000"/>
              <a:t>Nacionalismo unionista</a:t>
            </a:r>
          </a:p>
        </p:txBody>
      </p:sp>
      <p:sp>
        <p:nvSpPr>
          <p:cNvPr id="29699" name="Rectangle 3"/>
          <p:cNvSpPr>
            <a:spLocks noGrp="1" noChangeArrowheads="1"/>
          </p:cNvSpPr>
          <p:nvPr>
            <p:ph type="body" sz="half" idx="1"/>
          </p:nvPr>
        </p:nvSpPr>
        <p:spPr>
          <a:xfrm>
            <a:off x="1524000" y="981076"/>
            <a:ext cx="4572000" cy="5876925"/>
          </a:xfrm>
        </p:spPr>
        <p:txBody>
          <a:bodyPr/>
          <a:lstStyle/>
          <a:p>
            <a:r>
              <a:rPr lang="es-ES_tradnl" sz="2400" dirty="0"/>
              <a:t>Lucharon por unificar en un solo Estado una nación que consideraban que estaba separada en varios Estados.</a:t>
            </a:r>
          </a:p>
          <a:p>
            <a:r>
              <a:rPr lang="es-ES_tradnl" sz="2400" dirty="0"/>
              <a:t>Este movimiento se desarrolló sobre todo en Italia y Alemania que lograron su unificación.</a:t>
            </a:r>
          </a:p>
          <a:p>
            <a:r>
              <a:rPr lang="es-ES_tradnl" sz="2400" dirty="0"/>
              <a:t>Ambos procesos fueron protagonizados por los Estados más desarrollados:</a:t>
            </a:r>
          </a:p>
          <a:p>
            <a:pPr>
              <a:buFontTx/>
              <a:buNone/>
            </a:pPr>
            <a:r>
              <a:rPr lang="es-ES_tradnl" sz="2400" dirty="0"/>
              <a:t>    </a:t>
            </a:r>
            <a:r>
              <a:rPr lang="es-ES_tradnl" sz="2400" dirty="0">
                <a:solidFill>
                  <a:srgbClr val="990000"/>
                </a:solidFill>
              </a:rPr>
              <a:t>Prusia en Alemania</a:t>
            </a:r>
            <a:r>
              <a:rPr lang="es-ES_tradnl" sz="2400" dirty="0"/>
              <a:t>. Piamonte en Italia</a:t>
            </a:r>
          </a:p>
        </p:txBody>
      </p:sp>
      <p:pic>
        <p:nvPicPr>
          <p:cNvPr id="2970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11900" y="2349500"/>
            <a:ext cx="4038600" cy="2768600"/>
          </a:xfrm>
          <a:noFill/>
          <a:ln/>
        </p:spPr>
      </p:pic>
    </p:spTree>
    <p:extLst>
      <p:ext uri="{BB962C8B-B14F-4D97-AF65-F5344CB8AC3E}">
        <p14:creationId xmlns:p14="http://schemas.microsoft.com/office/powerpoint/2010/main" val="3142384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826576" y="-192050"/>
            <a:ext cx="8229600" cy="1143000"/>
          </a:xfrm>
        </p:spPr>
        <p:txBody>
          <a:bodyPr/>
          <a:lstStyle/>
          <a:p>
            <a:r>
              <a:rPr lang="es-ES_tradnl" sz="4000" dirty="0"/>
              <a:t>La unificación de Italia (1859-1870)</a:t>
            </a:r>
          </a:p>
        </p:txBody>
      </p:sp>
      <p:sp>
        <p:nvSpPr>
          <p:cNvPr id="32771" name="Rectangle 3"/>
          <p:cNvSpPr>
            <a:spLocks noGrp="1" noChangeArrowheads="1"/>
          </p:cNvSpPr>
          <p:nvPr>
            <p:ph type="body" sz="half" idx="4294967295"/>
          </p:nvPr>
        </p:nvSpPr>
        <p:spPr>
          <a:xfrm>
            <a:off x="826576" y="934007"/>
            <a:ext cx="3779838" cy="4852988"/>
          </a:xfrm>
        </p:spPr>
        <p:txBody>
          <a:bodyPr/>
          <a:lstStyle/>
          <a:p>
            <a:r>
              <a:rPr lang="es-ES_tradnl" dirty="0"/>
              <a:t>Italia a mediados del siglo XIX estaba dividida en siete estados, algunos bajo dominio extranjero.</a:t>
            </a:r>
          </a:p>
          <a:p>
            <a:r>
              <a:rPr lang="es-ES_tradnl" dirty="0"/>
              <a:t>El reino Lombardo-Véneto pertenecía al Imperio Austriaco.</a:t>
            </a:r>
          </a:p>
        </p:txBody>
      </p:sp>
      <p:pic>
        <p:nvPicPr>
          <p:cNvPr id="327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024" y="950950"/>
            <a:ext cx="5148262" cy="391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712922" y="4569723"/>
            <a:ext cx="5920352" cy="1938992"/>
          </a:xfrm>
          <a:prstGeom prst="rect">
            <a:avLst/>
          </a:prstGeom>
        </p:spPr>
        <p:txBody>
          <a:bodyPr wrap="square">
            <a:spAutoFit/>
          </a:bodyPr>
          <a:lstStyle/>
          <a:p>
            <a:r>
              <a:rPr lang="es-ES" sz="2000" dirty="0"/>
              <a:t>El origen del proceso tuvo lugar en los territorios del norte, los más industrializados, ricos y socialmente avanzados. Fue allí donde se desarrollaron una serie de revueltas </a:t>
            </a:r>
            <a:r>
              <a:rPr lang="es-ES" sz="2000" dirty="0" err="1"/>
              <a:t>antiaustríacas</a:t>
            </a:r>
            <a:r>
              <a:rPr lang="es-ES" sz="2000" dirty="0"/>
              <a:t>, de carácter liberal, enmarcadas en un movimiento intelectual, cultural y unitario denominado “</a:t>
            </a:r>
            <a:r>
              <a:rPr lang="es-ES" sz="2000" dirty="0" err="1"/>
              <a:t>Risorgimento</a:t>
            </a:r>
            <a:r>
              <a:rPr lang="es-ES" sz="2000" dirty="0" smtClean="0"/>
              <a:t>”.</a:t>
            </a:r>
            <a:endParaRPr lang="es-ES" sz="2000" dirty="0"/>
          </a:p>
        </p:txBody>
      </p:sp>
    </p:spTree>
    <p:extLst>
      <p:ext uri="{BB962C8B-B14F-4D97-AF65-F5344CB8AC3E}">
        <p14:creationId xmlns:p14="http://schemas.microsoft.com/office/powerpoint/2010/main" val="108948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277813"/>
            <a:ext cx="8229600" cy="1143000"/>
          </a:xfrm>
        </p:spPr>
        <p:txBody>
          <a:bodyPr/>
          <a:lstStyle/>
          <a:p>
            <a:r>
              <a:rPr lang="es-ES"/>
              <a:t>LA UNIFICACION ITALIANA</a:t>
            </a:r>
          </a:p>
        </p:txBody>
      </p:sp>
      <p:pic>
        <p:nvPicPr>
          <p:cNvPr id="6149" name="Picture 5" descr="uni_itali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351088" y="1341439"/>
            <a:ext cx="7777162" cy="5133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37556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714214" y="384283"/>
            <a:ext cx="10515600" cy="4351338"/>
          </a:xfrm>
        </p:spPr>
        <p:txBody>
          <a:bodyPr/>
          <a:lstStyle/>
          <a:p>
            <a:pPr>
              <a:lnSpc>
                <a:spcPct val="90000"/>
              </a:lnSpc>
            </a:pPr>
            <a:r>
              <a:rPr lang="es-ES" sz="2400" dirty="0"/>
              <a:t>− Piamonte y Cerdeña: Su capital es Turín y estaba gobernada por la dinastía de los Saboya.</a:t>
            </a:r>
          </a:p>
          <a:p>
            <a:pPr>
              <a:lnSpc>
                <a:spcPct val="90000"/>
              </a:lnSpc>
            </a:pPr>
            <a:r>
              <a:rPr lang="es-ES" sz="2400" dirty="0"/>
              <a:t>− La </a:t>
            </a:r>
            <a:r>
              <a:rPr lang="es-ES" sz="2400" dirty="0" err="1"/>
              <a:t>Lombardia</a:t>
            </a:r>
            <a:r>
              <a:rPr lang="es-ES" sz="2400" dirty="0"/>
              <a:t> : Su capital es Milán, sometida a la soberanía del Imperio de Austria.</a:t>
            </a:r>
          </a:p>
          <a:p>
            <a:pPr>
              <a:lnSpc>
                <a:spcPct val="90000"/>
              </a:lnSpc>
            </a:pPr>
            <a:r>
              <a:rPr lang="es-ES" sz="2400" dirty="0"/>
              <a:t>− El </a:t>
            </a:r>
            <a:r>
              <a:rPr lang="es-ES" sz="2400" dirty="0" err="1"/>
              <a:t>Veneto</a:t>
            </a:r>
            <a:r>
              <a:rPr lang="es-ES" sz="2400" dirty="0"/>
              <a:t>: Su capital es Venecia, sometido a la soberanía de Austria. Muy desarrollado tecnológicamente.</a:t>
            </a:r>
          </a:p>
          <a:p>
            <a:pPr>
              <a:lnSpc>
                <a:spcPct val="90000"/>
              </a:lnSpc>
            </a:pPr>
            <a:r>
              <a:rPr lang="es-ES" sz="2400" dirty="0"/>
              <a:t>− Parma, </a:t>
            </a:r>
            <a:r>
              <a:rPr lang="es-ES" sz="2400" dirty="0" err="1"/>
              <a:t>Modena</a:t>
            </a:r>
            <a:r>
              <a:rPr lang="es-ES" sz="2400" dirty="0"/>
              <a:t> y Toscana: Eran independientes, pero bajo la influencia austríaca.</a:t>
            </a:r>
          </a:p>
          <a:p>
            <a:pPr>
              <a:lnSpc>
                <a:spcPct val="90000"/>
              </a:lnSpc>
            </a:pPr>
            <a:r>
              <a:rPr lang="es-ES" sz="2400" dirty="0"/>
              <a:t>− Estados pontificios: Su capitales Roma.</a:t>
            </a:r>
          </a:p>
          <a:p>
            <a:pPr>
              <a:lnSpc>
                <a:spcPct val="90000"/>
              </a:lnSpc>
            </a:pPr>
            <a:r>
              <a:rPr lang="es-ES" sz="2400" dirty="0"/>
              <a:t>− Reino de las dos </a:t>
            </a:r>
            <a:r>
              <a:rPr lang="es-ES" sz="2400" dirty="0" err="1"/>
              <a:t>Sicílias</a:t>
            </a:r>
            <a:r>
              <a:rPr lang="es-ES" sz="2400" dirty="0"/>
              <a:t>: Su capital es Nápoles, gobernada por los Borbones.</a:t>
            </a:r>
          </a:p>
        </p:txBody>
      </p:sp>
      <p:sp>
        <p:nvSpPr>
          <p:cNvPr id="2" name="Rectángulo 1"/>
          <p:cNvSpPr/>
          <p:nvPr/>
        </p:nvSpPr>
        <p:spPr>
          <a:xfrm>
            <a:off x="1451675" y="4598599"/>
            <a:ext cx="6405966" cy="1754326"/>
          </a:xfrm>
          <a:prstGeom prst="rect">
            <a:avLst/>
          </a:prstGeom>
          <a:solidFill>
            <a:schemeClr val="tx1">
              <a:lumMod val="75000"/>
            </a:schemeClr>
          </a:solidFill>
        </p:spPr>
        <p:txBody>
          <a:bodyPr wrap="square">
            <a:spAutoFit/>
          </a:bodyPr>
          <a:lstStyle/>
          <a:p>
            <a:r>
              <a:rPr lang="es-ES" dirty="0" smtClean="0"/>
              <a:t>Desde el punto de vista socioeconómico, había grandes diferencias entre el norte y el sur. El primero, industrializado tempranamente y con una emprendedora burguesía. El segundo, profundamente agrario, poblado por campesinos dependientes de una aristocracia anclada en el pasado. Esta disparidad regional será uno de los principales obstáculos con que se tope el proceso de unificación.</a:t>
            </a:r>
            <a:endParaRPr lang="es-ES" dirty="0"/>
          </a:p>
        </p:txBody>
      </p:sp>
    </p:spTree>
    <p:extLst>
      <p:ext uri="{BB962C8B-B14F-4D97-AF65-F5344CB8AC3E}">
        <p14:creationId xmlns:p14="http://schemas.microsoft.com/office/powerpoint/2010/main" val="2873624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s-ES"/>
              <a:t>Proceso de unificación de Italia</a:t>
            </a:r>
          </a:p>
        </p:txBody>
      </p:sp>
      <p:sp>
        <p:nvSpPr>
          <p:cNvPr id="9219" name="Rectangle 3"/>
          <p:cNvSpPr>
            <a:spLocks noGrp="1" noChangeArrowheads="1"/>
          </p:cNvSpPr>
          <p:nvPr>
            <p:ph type="body" idx="1"/>
          </p:nvPr>
        </p:nvSpPr>
        <p:spPr/>
        <p:txBody>
          <a:bodyPr/>
          <a:lstStyle/>
          <a:p>
            <a:pPr>
              <a:lnSpc>
                <a:spcPct val="90000"/>
              </a:lnSpc>
            </a:pPr>
            <a:r>
              <a:rPr lang="es-ES" sz="2400"/>
              <a:t>Por toda Italia se extendieron dos ideas principales, la unidad de Italia y expulsar a Austria. Estas dos ideas se</a:t>
            </a:r>
          </a:p>
          <a:p>
            <a:pPr>
              <a:lnSpc>
                <a:spcPct val="90000"/>
              </a:lnSpc>
              <a:buFont typeface="Wingdings" panose="05000000000000000000" pitchFamily="2" charset="2"/>
              <a:buNone/>
            </a:pPr>
            <a:r>
              <a:rPr lang="es-ES" sz="2400"/>
              <a:t>    pretenden conseguir bajo las siguientes bases:</a:t>
            </a:r>
          </a:p>
          <a:p>
            <a:pPr>
              <a:lnSpc>
                <a:spcPct val="90000"/>
              </a:lnSpc>
            </a:pPr>
            <a:r>
              <a:rPr lang="es-ES" sz="2400"/>
              <a:t>− La unidad en torno a Piamonte y la dinastía de los Saboyas.</a:t>
            </a:r>
          </a:p>
          <a:p>
            <a:pPr>
              <a:lnSpc>
                <a:spcPct val="90000"/>
              </a:lnSpc>
            </a:pPr>
            <a:r>
              <a:rPr lang="es-ES" sz="2400"/>
              <a:t>− Conseguir que la unidad de Italia fuese una cuestión internacional (Piamonte y Francia contra Inglaterra y contra Rusia en la guerra de Crimea).</a:t>
            </a:r>
          </a:p>
          <a:p>
            <a:pPr>
              <a:lnSpc>
                <a:spcPct val="90000"/>
              </a:lnSpc>
            </a:pPr>
            <a:r>
              <a:rPr lang="es-ES" sz="2400"/>
              <a:t>− Conseguir el apoyo de Napoleón III contra Austria a   cambio de ceder a Francia la alta Saboya y Niza.</a:t>
            </a:r>
          </a:p>
        </p:txBody>
      </p:sp>
    </p:spTree>
    <p:extLst>
      <p:ext uri="{BB962C8B-B14F-4D97-AF65-F5344CB8AC3E}">
        <p14:creationId xmlns:p14="http://schemas.microsoft.com/office/powerpoint/2010/main" val="42555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s-ES_tradnl"/>
              <a:t>Etapas de la unificación</a:t>
            </a:r>
          </a:p>
        </p:txBody>
      </p:sp>
      <p:sp>
        <p:nvSpPr>
          <p:cNvPr id="38915" name="Rectangle 3"/>
          <p:cNvSpPr>
            <a:spLocks noGrp="1" noChangeArrowheads="1"/>
          </p:cNvSpPr>
          <p:nvPr>
            <p:ph type="body" sz="half" idx="1"/>
          </p:nvPr>
        </p:nvSpPr>
        <p:spPr>
          <a:xfrm>
            <a:off x="1524000" y="1600201"/>
            <a:ext cx="4211638" cy="4924425"/>
          </a:xfrm>
        </p:spPr>
        <p:txBody>
          <a:bodyPr/>
          <a:lstStyle/>
          <a:p>
            <a:r>
              <a:rPr lang="es-ES_tradnl">
                <a:solidFill>
                  <a:srgbClr val="990000"/>
                </a:solidFill>
              </a:rPr>
              <a:t>La primera etapa</a:t>
            </a:r>
            <a:r>
              <a:rPr lang="es-ES_tradnl"/>
              <a:t> se desarrollo entre 1859 y 1860.</a:t>
            </a:r>
          </a:p>
          <a:p>
            <a:r>
              <a:rPr lang="es-ES_tradnl"/>
              <a:t>Víctor Manuel II incorporó Lombardia luchando contra Austria.</a:t>
            </a:r>
          </a:p>
          <a:p>
            <a:r>
              <a:rPr lang="es-ES_tradnl"/>
              <a:t>Los territorios centrales de Italia se unieron a Piamonte. </a:t>
            </a:r>
          </a:p>
        </p:txBody>
      </p:sp>
      <p:pic>
        <p:nvPicPr>
          <p:cNvPr id="3891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72150" y="1773238"/>
            <a:ext cx="4895850" cy="4284662"/>
          </a:xfrm>
          <a:noFill/>
          <a:ln/>
        </p:spPr>
      </p:pic>
    </p:spTree>
    <p:extLst>
      <p:ext uri="{BB962C8B-B14F-4D97-AF65-F5344CB8AC3E}">
        <p14:creationId xmlns:p14="http://schemas.microsoft.com/office/powerpoint/2010/main" val="3298316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95212" y="1049487"/>
            <a:ext cx="7723323" cy="1754326"/>
          </a:xfrm>
          <a:prstGeom prst="rect">
            <a:avLst/>
          </a:prstGeom>
          <a:solidFill>
            <a:schemeClr val="tx1">
              <a:lumMod val="75000"/>
            </a:schemeClr>
          </a:solidFill>
        </p:spPr>
        <p:txBody>
          <a:bodyPr wrap="square">
            <a:spAutoFit/>
          </a:bodyPr>
          <a:lstStyle/>
          <a:p>
            <a:r>
              <a:rPr lang="es-ES" dirty="0" smtClean="0"/>
              <a:t>Aliado con Napoleón III de Francia mediante el pacto secreto de </a:t>
            </a:r>
            <a:r>
              <a:rPr lang="es-ES" dirty="0" err="1" smtClean="0"/>
              <a:t>Plombières</a:t>
            </a:r>
            <a:r>
              <a:rPr lang="es-ES" dirty="0" smtClean="0"/>
              <a:t>, el conde de </a:t>
            </a:r>
            <a:r>
              <a:rPr lang="es-ES" dirty="0" err="1" smtClean="0"/>
              <a:t>Cavour</a:t>
            </a:r>
            <a:r>
              <a:rPr lang="es-ES" dirty="0" smtClean="0"/>
              <a:t>, primer ministro del reino del Piamonte, acometió la tarea de expulsar a las tropas austríacas del reino de Lombardía-Véneto. En las batallas de Magenta y Solferino las tropas austríacas fueron derrotadas y perdieron Lombardía, pero no así Venecia, debido a que Francia, firmó a espaldas de sus aliados la paz con Austria.</a:t>
            </a:r>
            <a:endParaRPr lang="es-ES" dirty="0"/>
          </a:p>
        </p:txBody>
      </p:sp>
      <p:sp>
        <p:nvSpPr>
          <p:cNvPr id="6" name="CuadroTexto 5"/>
          <p:cNvSpPr txBox="1"/>
          <p:nvPr/>
        </p:nvSpPr>
        <p:spPr>
          <a:xfrm>
            <a:off x="495946" y="371959"/>
            <a:ext cx="5935851" cy="584775"/>
          </a:xfrm>
          <a:prstGeom prst="rect">
            <a:avLst/>
          </a:prstGeom>
          <a:noFill/>
        </p:spPr>
        <p:txBody>
          <a:bodyPr wrap="square" rtlCol="0">
            <a:spAutoFit/>
          </a:bodyPr>
          <a:lstStyle/>
          <a:p>
            <a:r>
              <a:rPr lang="es-ES" sz="3200" dirty="0" smtClean="0">
                <a:solidFill>
                  <a:srgbClr val="FFFF00"/>
                </a:solidFill>
              </a:rPr>
              <a:t>Primera etapa unificación Italiana</a:t>
            </a:r>
            <a:endParaRPr lang="es-ES" sz="3200" dirty="0">
              <a:solidFill>
                <a:srgbClr val="FFFF00"/>
              </a:solidFill>
            </a:endParaRPr>
          </a:p>
        </p:txBody>
      </p:sp>
      <p:pic>
        <p:nvPicPr>
          <p:cNvPr id="7" name="Imagen 6"/>
          <p:cNvPicPr>
            <a:picLocks noChangeAspect="1"/>
          </p:cNvPicPr>
          <p:nvPr/>
        </p:nvPicPr>
        <p:blipFill>
          <a:blip r:embed="rId2"/>
          <a:stretch>
            <a:fillRect/>
          </a:stretch>
        </p:blipFill>
        <p:spPr>
          <a:xfrm>
            <a:off x="1669297" y="3302982"/>
            <a:ext cx="3491639" cy="2946944"/>
          </a:xfrm>
          <a:prstGeom prst="rect">
            <a:avLst/>
          </a:prstGeom>
        </p:spPr>
      </p:pic>
      <p:sp>
        <p:nvSpPr>
          <p:cNvPr id="8" name="CuadroTexto 7"/>
          <p:cNvSpPr txBox="1"/>
          <p:nvPr/>
        </p:nvSpPr>
        <p:spPr>
          <a:xfrm>
            <a:off x="6028841" y="6013342"/>
            <a:ext cx="2929179" cy="369332"/>
          </a:xfrm>
          <a:prstGeom prst="rect">
            <a:avLst/>
          </a:prstGeom>
          <a:noFill/>
        </p:spPr>
        <p:txBody>
          <a:bodyPr wrap="square" rtlCol="0">
            <a:spAutoFit/>
          </a:bodyPr>
          <a:lstStyle/>
          <a:p>
            <a:r>
              <a:rPr lang="es-ES" dirty="0" smtClean="0"/>
              <a:t>Batalla de </a:t>
            </a:r>
            <a:r>
              <a:rPr lang="es-ES" dirty="0" err="1" smtClean="0"/>
              <a:t>Magento</a:t>
            </a:r>
            <a:endParaRPr lang="es-ES" dirty="0"/>
          </a:p>
        </p:txBody>
      </p:sp>
      <p:sp>
        <p:nvSpPr>
          <p:cNvPr id="9" name="Rectángulo 8"/>
          <p:cNvSpPr/>
          <p:nvPr/>
        </p:nvSpPr>
        <p:spPr>
          <a:xfrm>
            <a:off x="6431797" y="3392915"/>
            <a:ext cx="4050224" cy="2031325"/>
          </a:xfrm>
          <a:prstGeom prst="rect">
            <a:avLst/>
          </a:prstGeom>
        </p:spPr>
        <p:txBody>
          <a:bodyPr wrap="square">
            <a:spAutoFit/>
          </a:bodyPr>
          <a:lstStyle/>
          <a:p>
            <a:r>
              <a:rPr lang="es-ES" dirty="0" smtClean="0"/>
              <a:t>Mediante una compensación territorial (cesión de Saboya y Niza) </a:t>
            </a:r>
            <a:r>
              <a:rPr lang="es-ES" dirty="0" err="1" smtClean="0"/>
              <a:t>Cavour</a:t>
            </a:r>
            <a:r>
              <a:rPr lang="es-ES" dirty="0" smtClean="0"/>
              <a:t> se ganó la colaboración de Napoleón III. Mediante plebiscitos (referéndums) alentados por Piamonte se consiguió la adhesión de Parma, </a:t>
            </a:r>
            <a:r>
              <a:rPr lang="es-ES" dirty="0" err="1" smtClean="0"/>
              <a:t>Romaña</a:t>
            </a:r>
            <a:r>
              <a:rPr lang="es-ES" dirty="0" smtClean="0"/>
              <a:t>, Módena y Toscana (1860).</a:t>
            </a:r>
            <a:endParaRPr lang="es-ES" dirty="0"/>
          </a:p>
        </p:txBody>
      </p:sp>
    </p:spTree>
    <p:extLst>
      <p:ext uri="{BB962C8B-B14F-4D97-AF65-F5344CB8AC3E}">
        <p14:creationId xmlns:p14="http://schemas.microsoft.com/office/powerpoint/2010/main" val="356195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4294967295"/>
          </p:nvPr>
        </p:nvSpPr>
        <p:spPr>
          <a:xfrm>
            <a:off x="1524000" y="404813"/>
            <a:ext cx="8675688" cy="6119812"/>
          </a:xfrm>
        </p:spPr>
        <p:txBody>
          <a:bodyPr/>
          <a:lstStyle/>
          <a:p>
            <a:r>
              <a:rPr lang="es-ES_tradnl" dirty="0"/>
              <a:t>En </a:t>
            </a:r>
            <a:r>
              <a:rPr lang="es-ES_tradnl" dirty="0">
                <a:solidFill>
                  <a:srgbClr val="FFFF00"/>
                </a:solidFill>
              </a:rPr>
              <a:t>la segunda etapa el </a:t>
            </a:r>
            <a:r>
              <a:rPr lang="es-ES_tradnl" dirty="0"/>
              <a:t>ejercito de “</a:t>
            </a:r>
            <a:r>
              <a:rPr lang="es-ES_tradnl" dirty="0">
                <a:solidFill>
                  <a:srgbClr val="990000"/>
                </a:solidFill>
              </a:rPr>
              <a:t>los mil camisas rojas”</a:t>
            </a:r>
            <a:r>
              <a:rPr lang="es-ES_tradnl" dirty="0"/>
              <a:t> del revolucionario Garibaldi conquistaron territorios en el sur.</a:t>
            </a:r>
          </a:p>
          <a:p>
            <a:r>
              <a:rPr lang="es-ES_tradnl" dirty="0"/>
              <a:t>En 1861 se proclamó el </a:t>
            </a:r>
            <a:r>
              <a:rPr lang="es-ES_tradnl" dirty="0">
                <a:solidFill>
                  <a:srgbClr val="990000"/>
                </a:solidFill>
              </a:rPr>
              <a:t>reino de Italia</a:t>
            </a:r>
          </a:p>
        </p:txBody>
      </p:sp>
      <p:pic>
        <p:nvPicPr>
          <p:cNvPr id="40964"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91965" y="2282825"/>
            <a:ext cx="5832475" cy="4241800"/>
          </a:xfrm>
          <a:noFill/>
          <a:ln/>
        </p:spPr>
      </p:pic>
      <p:sp>
        <p:nvSpPr>
          <p:cNvPr id="2" name="Rectángulo 1"/>
          <p:cNvSpPr/>
          <p:nvPr/>
        </p:nvSpPr>
        <p:spPr>
          <a:xfrm>
            <a:off x="7128035" y="2751344"/>
            <a:ext cx="4103688" cy="2031325"/>
          </a:xfrm>
          <a:prstGeom prst="rect">
            <a:avLst/>
          </a:prstGeom>
          <a:solidFill>
            <a:schemeClr val="tx1">
              <a:lumMod val="65000"/>
            </a:schemeClr>
          </a:solidFill>
        </p:spPr>
        <p:txBody>
          <a:bodyPr wrap="square">
            <a:spAutoFit/>
          </a:bodyPr>
          <a:lstStyle/>
          <a:p>
            <a:r>
              <a:rPr lang="es-ES" dirty="0" smtClean="0"/>
              <a:t>Por su parte, Garibaldi, caudillo del nacionalismo italiano en su sentido más democrático y aventurero, se dirigió desde Génova con sus “mil camisas rojas” hacia el Reino de las Dos </a:t>
            </a:r>
            <a:r>
              <a:rPr lang="es-ES" dirty="0" err="1" smtClean="0"/>
              <a:t>Sicilias</a:t>
            </a:r>
            <a:r>
              <a:rPr lang="es-ES" dirty="0" smtClean="0"/>
              <a:t>. Conquista Palermo (Sicilia) y más tarde Nápoles.</a:t>
            </a:r>
            <a:endParaRPr lang="es-ES" dirty="0"/>
          </a:p>
        </p:txBody>
      </p:sp>
    </p:spTree>
    <p:extLst>
      <p:ext uri="{BB962C8B-B14F-4D97-AF65-F5344CB8AC3E}">
        <p14:creationId xmlns:p14="http://schemas.microsoft.com/office/powerpoint/2010/main" val="3906723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a:xfrm>
            <a:off x="1524001" y="0"/>
            <a:ext cx="8964613" cy="6858000"/>
          </a:xfrm>
        </p:spPr>
        <p:txBody>
          <a:bodyPr/>
          <a:lstStyle/>
          <a:p>
            <a:r>
              <a:rPr lang="es-ES_tradnl" dirty="0"/>
              <a:t>En la </a:t>
            </a:r>
            <a:r>
              <a:rPr lang="es-ES_tradnl" dirty="0">
                <a:solidFill>
                  <a:srgbClr val="FFFF00"/>
                </a:solidFill>
              </a:rPr>
              <a:t>tercera etapa </a:t>
            </a:r>
            <a:r>
              <a:rPr lang="es-ES_tradnl" dirty="0"/>
              <a:t>la unificación se completa con la anexión de </a:t>
            </a:r>
            <a:r>
              <a:rPr lang="es-ES_tradnl" dirty="0">
                <a:solidFill>
                  <a:srgbClr val="990000"/>
                </a:solidFill>
              </a:rPr>
              <a:t>Venecia (1866</a:t>
            </a:r>
            <a:r>
              <a:rPr lang="es-ES_tradnl" dirty="0"/>
              <a:t>) y la conquista de los </a:t>
            </a:r>
            <a:r>
              <a:rPr lang="es-ES_tradnl" dirty="0">
                <a:solidFill>
                  <a:srgbClr val="990000"/>
                </a:solidFill>
              </a:rPr>
              <a:t>Estados Pontificios (1870)</a:t>
            </a: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1557338"/>
            <a:ext cx="3992562" cy="530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579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32848" y="297118"/>
            <a:ext cx="8229600" cy="561975"/>
          </a:xfrm>
          <a:ln w="9525">
            <a:solidFill>
              <a:schemeClr val="tx1"/>
            </a:solidFill>
          </a:ln>
        </p:spPr>
        <p:txBody>
          <a:bodyPr>
            <a:normAutofit fontScale="90000"/>
          </a:bodyPr>
          <a:lstStyle/>
          <a:p>
            <a:r>
              <a:rPr lang="es-ES_tradnl" sz="4000" dirty="0"/>
              <a:t>La unificación alemana</a:t>
            </a:r>
          </a:p>
        </p:txBody>
      </p:sp>
      <p:sp>
        <p:nvSpPr>
          <p:cNvPr id="47107" name="Rectangle 3"/>
          <p:cNvSpPr>
            <a:spLocks noGrp="1" noChangeArrowheads="1"/>
          </p:cNvSpPr>
          <p:nvPr>
            <p:ph type="body" idx="1"/>
          </p:nvPr>
        </p:nvSpPr>
        <p:spPr>
          <a:xfrm>
            <a:off x="1524000" y="908050"/>
            <a:ext cx="9144000" cy="5761038"/>
          </a:xfrm>
        </p:spPr>
        <p:txBody>
          <a:bodyPr/>
          <a:lstStyle/>
          <a:p>
            <a:r>
              <a:rPr lang="es-ES_tradnl"/>
              <a:t>Tras el </a:t>
            </a:r>
            <a:r>
              <a:rPr lang="es-ES_tradnl">
                <a:solidFill>
                  <a:srgbClr val="990000"/>
                </a:solidFill>
              </a:rPr>
              <a:t>Congreso de Viena</a:t>
            </a:r>
            <a:r>
              <a:rPr lang="es-ES_tradnl"/>
              <a:t> la actual Alemania formaba la llamada </a:t>
            </a:r>
            <a:r>
              <a:rPr lang="es-ES_tradnl">
                <a:solidFill>
                  <a:srgbClr val="990000"/>
                </a:solidFill>
              </a:rPr>
              <a:t>Confederación Germánica</a:t>
            </a:r>
            <a:r>
              <a:rPr lang="es-ES_tradnl"/>
              <a:t>, integrada por 39 estados entre los que se encontraba Austria.</a:t>
            </a:r>
          </a:p>
        </p:txBody>
      </p:sp>
      <p:pic>
        <p:nvPicPr>
          <p:cNvPr id="47108"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029532" y="2250483"/>
            <a:ext cx="4537075" cy="3848100"/>
          </a:xfrm>
          <a:noFill/>
          <a:ln/>
        </p:spPr>
      </p:pic>
      <p:sp>
        <p:nvSpPr>
          <p:cNvPr id="2" name="Rectángulo 1"/>
          <p:cNvSpPr/>
          <p:nvPr/>
        </p:nvSpPr>
        <p:spPr>
          <a:xfrm>
            <a:off x="242807" y="2852738"/>
            <a:ext cx="6096000" cy="3693319"/>
          </a:xfrm>
          <a:prstGeom prst="rect">
            <a:avLst/>
          </a:prstGeom>
          <a:solidFill>
            <a:schemeClr val="tx1">
              <a:lumMod val="75000"/>
            </a:schemeClr>
          </a:solidFill>
        </p:spPr>
        <p:txBody>
          <a:bodyPr>
            <a:spAutoFit/>
          </a:bodyPr>
          <a:lstStyle/>
          <a:p>
            <a:r>
              <a:rPr lang="es-ES" dirty="0" smtClean="0"/>
              <a:t>Alemania permanecía fragmentada desde la Edad Media. Aunque de forma nominal se conocía a aquel territorio como el Sacro Imperio Romano Germánico, en la </a:t>
            </a:r>
          </a:p>
          <a:p>
            <a:r>
              <a:rPr lang="es-ES" dirty="0" smtClean="0"/>
              <a:t>práctica era un mosaico de unos treinta y nueve estados independientes. De todos ellos </a:t>
            </a:r>
          </a:p>
          <a:p>
            <a:r>
              <a:rPr lang="es-ES" dirty="0" smtClean="0"/>
              <a:t>dos tenían una mayor fuerza y extensión: Austria y Prusia. Uno de ellos sobraba. Prusia </a:t>
            </a:r>
          </a:p>
          <a:p>
            <a:r>
              <a:rPr lang="es-ES" dirty="0" smtClean="0"/>
              <a:t>era mucho más fuerte y a la larga marginaría a Austria que quedaría fuera. Desde el </a:t>
            </a:r>
          </a:p>
          <a:p>
            <a:r>
              <a:rPr lang="es-ES" dirty="0" smtClean="0"/>
              <a:t>punto de vista económico ya había desde 1834 una unión aduanera entre los distintos </a:t>
            </a:r>
          </a:p>
          <a:p>
            <a:r>
              <a:rPr lang="es-ES" dirty="0" smtClean="0"/>
              <a:t>estados en una asociación llamada </a:t>
            </a:r>
            <a:r>
              <a:rPr lang="es-ES" dirty="0" err="1" smtClean="0"/>
              <a:t>Zollwerein</a:t>
            </a:r>
            <a:r>
              <a:rPr lang="es-ES" dirty="0" smtClean="0"/>
              <a:t>. </a:t>
            </a:r>
          </a:p>
          <a:p>
            <a:endParaRPr lang="es-ES" dirty="0"/>
          </a:p>
        </p:txBody>
      </p:sp>
    </p:spTree>
    <p:extLst>
      <p:ext uri="{BB962C8B-B14F-4D97-AF65-F5344CB8AC3E}">
        <p14:creationId xmlns:p14="http://schemas.microsoft.com/office/powerpoint/2010/main" val="287936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s-ES_tradnl" sz="4000"/>
              <a:t>LAS UNIFICACIONES DE ITALIA Y ALEMANIA</a:t>
            </a:r>
          </a:p>
        </p:txBody>
      </p:sp>
      <p:pic>
        <p:nvPicPr>
          <p:cNvPr id="2052"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74825" y="1700214"/>
            <a:ext cx="3378200" cy="4681537"/>
          </a:xfrm>
          <a:noFill/>
          <a:ln/>
        </p:spPr>
      </p:pic>
      <p:pic>
        <p:nvPicPr>
          <p:cNvPr id="2054" name="Picture 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03838" y="1916114"/>
            <a:ext cx="5148262" cy="4359275"/>
          </a:xfrm>
          <a:noFill/>
          <a:ln/>
        </p:spPr>
      </p:pic>
    </p:spTree>
    <p:extLst>
      <p:ext uri="{BB962C8B-B14F-4D97-AF65-F5344CB8AC3E}">
        <p14:creationId xmlns:p14="http://schemas.microsoft.com/office/powerpoint/2010/main" val="3575674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s-ES"/>
              <a:t>Alemania antes de la unificación</a:t>
            </a:r>
          </a:p>
        </p:txBody>
      </p:sp>
      <p:sp>
        <p:nvSpPr>
          <p:cNvPr id="13315" name="Rectangle 3"/>
          <p:cNvSpPr>
            <a:spLocks noGrp="1" noChangeArrowheads="1"/>
          </p:cNvSpPr>
          <p:nvPr>
            <p:ph type="body" idx="1"/>
          </p:nvPr>
        </p:nvSpPr>
        <p:spPr/>
        <p:txBody>
          <a:bodyPr/>
          <a:lstStyle/>
          <a:p>
            <a:pPr>
              <a:lnSpc>
                <a:spcPct val="90000"/>
              </a:lnSpc>
            </a:pPr>
            <a:r>
              <a:rPr lang="es-ES" sz="2400" dirty="0"/>
              <a:t>La unificación alemana en torno a las siguientes bases:</a:t>
            </a:r>
          </a:p>
          <a:p>
            <a:pPr>
              <a:lnSpc>
                <a:spcPct val="90000"/>
              </a:lnSpc>
            </a:pPr>
            <a:r>
              <a:rPr lang="es-ES" sz="2400" dirty="0"/>
              <a:t>− Un reino, Prusia.</a:t>
            </a:r>
          </a:p>
          <a:p>
            <a:pPr>
              <a:lnSpc>
                <a:spcPct val="90000"/>
              </a:lnSpc>
            </a:pPr>
            <a:r>
              <a:rPr lang="es-ES" sz="2400" dirty="0"/>
              <a:t>− Una dinastía, los </a:t>
            </a:r>
            <a:r>
              <a:rPr lang="es-ES" sz="2400" dirty="0" err="1"/>
              <a:t>Hohenzollern</a:t>
            </a:r>
            <a:r>
              <a:rPr lang="es-ES" sz="2400" dirty="0"/>
              <a:t>.</a:t>
            </a:r>
          </a:p>
          <a:p>
            <a:pPr>
              <a:lnSpc>
                <a:spcPct val="90000"/>
              </a:lnSpc>
            </a:pPr>
            <a:r>
              <a:rPr lang="es-ES" sz="2400" dirty="0"/>
              <a:t>− Unas clases sociales, los nobles (</a:t>
            </a:r>
            <a:r>
              <a:rPr lang="es-ES" sz="2400" dirty="0" err="1"/>
              <a:t>Junkers</a:t>
            </a:r>
            <a:r>
              <a:rPr lang="es-ES" sz="2400" dirty="0"/>
              <a:t>) y la burguesía conservadora.</a:t>
            </a:r>
          </a:p>
          <a:p>
            <a:pPr>
              <a:lnSpc>
                <a:spcPct val="90000"/>
              </a:lnSpc>
            </a:pPr>
            <a:r>
              <a:rPr lang="es-ES" sz="2400" dirty="0"/>
              <a:t>− Una organización política y económica: Entre 1815 y 1848 se propaga la idea de humildad política nacional,</a:t>
            </a:r>
          </a:p>
          <a:p>
            <a:pPr>
              <a:lnSpc>
                <a:spcPct val="90000"/>
              </a:lnSpc>
              <a:buFont typeface="Wingdings" panose="05000000000000000000" pitchFamily="2" charset="2"/>
              <a:buNone/>
            </a:pPr>
            <a:r>
              <a:rPr lang="es-ES" sz="2400" dirty="0"/>
              <a:t>    se inician las medidas de unión económica, entonces se establece la confederación germánica, con 38 </a:t>
            </a:r>
            <a:r>
              <a:rPr lang="es-ES" sz="2400" dirty="0" smtClean="0"/>
              <a:t>estados</a:t>
            </a:r>
          </a:p>
          <a:p>
            <a:pPr>
              <a:lnSpc>
                <a:spcPct val="90000"/>
              </a:lnSpc>
              <a:buFont typeface="Wingdings" panose="05000000000000000000" pitchFamily="2" charset="2"/>
              <a:buNone/>
            </a:pPr>
            <a:r>
              <a:rPr lang="es-ES" sz="2400" dirty="0" err="1" smtClean="0"/>
              <a:t>Zollverein</a:t>
            </a:r>
            <a:endParaRPr lang="es-ES" sz="2400" dirty="0"/>
          </a:p>
        </p:txBody>
      </p:sp>
    </p:spTree>
    <p:extLst>
      <p:ext uri="{BB962C8B-B14F-4D97-AF65-F5344CB8AC3E}">
        <p14:creationId xmlns:p14="http://schemas.microsoft.com/office/powerpoint/2010/main" val="1367174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s-ES_tradnl" sz="4000"/>
              <a:t>Etapas de la unificación alemana</a:t>
            </a:r>
          </a:p>
        </p:txBody>
      </p:sp>
      <p:sp>
        <p:nvSpPr>
          <p:cNvPr id="53251" name="Rectangle 3"/>
          <p:cNvSpPr>
            <a:spLocks noGrp="1" noChangeArrowheads="1"/>
          </p:cNvSpPr>
          <p:nvPr>
            <p:ph type="body" sz="half" idx="1"/>
          </p:nvPr>
        </p:nvSpPr>
        <p:spPr>
          <a:xfrm>
            <a:off x="1524001" y="1600200"/>
            <a:ext cx="3635375" cy="4997450"/>
          </a:xfrm>
        </p:spPr>
        <p:txBody>
          <a:bodyPr/>
          <a:lstStyle/>
          <a:p>
            <a:r>
              <a:rPr lang="es-ES_tradnl" dirty="0"/>
              <a:t>La unificación alemana se logro principalmente en dos etapas:</a:t>
            </a:r>
          </a:p>
          <a:p>
            <a:r>
              <a:rPr lang="es-ES_tradnl" dirty="0">
                <a:solidFill>
                  <a:srgbClr val="990000"/>
                </a:solidFill>
              </a:rPr>
              <a:t>A/ Enfrentamiento de Prusia contra Austria.</a:t>
            </a:r>
          </a:p>
          <a:p>
            <a:r>
              <a:rPr lang="es-ES_tradnl" dirty="0">
                <a:solidFill>
                  <a:srgbClr val="003300"/>
                </a:solidFill>
              </a:rPr>
              <a:t>B/ Enfrentamiento de Prusia contra Francia</a:t>
            </a:r>
          </a:p>
        </p:txBody>
      </p:sp>
      <p:pic>
        <p:nvPicPr>
          <p:cNvPr id="5325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08664" y="1412876"/>
            <a:ext cx="4410075" cy="5040313"/>
          </a:xfrm>
          <a:noFill/>
          <a:ln/>
        </p:spPr>
      </p:pic>
    </p:spTree>
    <p:extLst>
      <p:ext uri="{BB962C8B-B14F-4D97-AF65-F5344CB8AC3E}">
        <p14:creationId xmlns:p14="http://schemas.microsoft.com/office/powerpoint/2010/main" val="591221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s-ES_tradnl"/>
              <a:t>Enfrentamiento contra Austria</a:t>
            </a:r>
          </a:p>
        </p:txBody>
      </p:sp>
      <p:sp>
        <p:nvSpPr>
          <p:cNvPr id="56323" name="Rectangle 3"/>
          <p:cNvSpPr>
            <a:spLocks noGrp="1" noChangeArrowheads="1"/>
          </p:cNvSpPr>
          <p:nvPr>
            <p:ph type="body" sz="half" idx="1"/>
          </p:nvPr>
        </p:nvSpPr>
        <p:spPr>
          <a:xfrm>
            <a:off x="1774825" y="1600200"/>
            <a:ext cx="4465638" cy="4781550"/>
          </a:xfrm>
        </p:spPr>
        <p:txBody>
          <a:bodyPr/>
          <a:lstStyle/>
          <a:p>
            <a:r>
              <a:rPr lang="es-ES_tradnl" sz="2400"/>
              <a:t>En 1834 Prusia organizó una unión aduanera en la que no participaba Austria.</a:t>
            </a:r>
          </a:p>
          <a:p>
            <a:r>
              <a:rPr lang="es-ES_tradnl" sz="2400"/>
              <a:t>La revolución de 1848 hizo que avanzará el nacionalismo.</a:t>
            </a:r>
          </a:p>
          <a:p>
            <a:r>
              <a:rPr lang="es-ES_tradnl" sz="2400"/>
              <a:t>A partir de 1862 el rey de Prusia Guillermo I y su canciller Otto Von Bismarck aceleraron el proceso de unificación por la vía militar,</a:t>
            </a:r>
          </a:p>
        </p:txBody>
      </p:sp>
      <p:pic>
        <p:nvPicPr>
          <p:cNvPr id="5632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43700" y="1196976"/>
            <a:ext cx="3505200" cy="5445125"/>
          </a:xfrm>
          <a:noFill/>
          <a:ln/>
        </p:spPr>
      </p:pic>
    </p:spTree>
    <p:extLst>
      <p:ext uri="{BB962C8B-B14F-4D97-AF65-F5344CB8AC3E}">
        <p14:creationId xmlns:p14="http://schemas.microsoft.com/office/powerpoint/2010/main" val="3605298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4294967295"/>
          </p:nvPr>
        </p:nvSpPr>
        <p:spPr>
          <a:xfrm>
            <a:off x="1524000" y="0"/>
            <a:ext cx="9144000" cy="6858000"/>
          </a:xfrm>
        </p:spPr>
        <p:txBody>
          <a:bodyPr/>
          <a:lstStyle/>
          <a:p>
            <a:r>
              <a:rPr lang="es-ES_tradnl"/>
              <a:t>Tras la victoria sobre Austria en Sadowa en 1866 Prusia creó la </a:t>
            </a:r>
            <a:r>
              <a:rPr lang="es-ES_tradnl">
                <a:solidFill>
                  <a:srgbClr val="990000"/>
                </a:solidFill>
              </a:rPr>
              <a:t>Confederación de la Alemania del Norte</a:t>
            </a:r>
          </a:p>
        </p:txBody>
      </p:sp>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00214"/>
            <a:ext cx="914400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975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s-ES_tradnl"/>
              <a:t>Enfrentamiento contra Francia</a:t>
            </a:r>
          </a:p>
        </p:txBody>
      </p:sp>
      <p:sp>
        <p:nvSpPr>
          <p:cNvPr id="61443" name="Rectangle 3"/>
          <p:cNvSpPr>
            <a:spLocks noGrp="1" noChangeArrowheads="1"/>
          </p:cNvSpPr>
          <p:nvPr>
            <p:ph type="body" sz="half" idx="1"/>
          </p:nvPr>
        </p:nvSpPr>
        <p:spPr>
          <a:xfrm>
            <a:off x="1703388" y="1600200"/>
            <a:ext cx="3816350" cy="4781550"/>
          </a:xfrm>
        </p:spPr>
        <p:txBody>
          <a:bodyPr/>
          <a:lstStyle/>
          <a:p>
            <a:pPr>
              <a:lnSpc>
                <a:spcPct val="90000"/>
              </a:lnSpc>
            </a:pPr>
            <a:r>
              <a:rPr lang="es-ES_tradnl" sz="2400"/>
              <a:t>Prusia luchó contra Francia para lograr la unificación de los estados alemanes del sur.</a:t>
            </a:r>
          </a:p>
          <a:p>
            <a:pPr>
              <a:lnSpc>
                <a:spcPct val="90000"/>
              </a:lnSpc>
            </a:pPr>
            <a:r>
              <a:rPr lang="es-ES_tradnl" sz="2400"/>
              <a:t>Tras la victoria sobre Francia en Sedán en 1870 los estados del sur se unieron a la confederación.</a:t>
            </a:r>
          </a:p>
          <a:p>
            <a:pPr>
              <a:lnSpc>
                <a:spcPct val="90000"/>
              </a:lnSpc>
            </a:pPr>
            <a:r>
              <a:rPr lang="es-ES_tradnl" sz="2400"/>
              <a:t>Francia perdió los territorios de </a:t>
            </a:r>
            <a:r>
              <a:rPr lang="es-ES_tradnl" sz="2400">
                <a:solidFill>
                  <a:srgbClr val="003300"/>
                </a:solidFill>
              </a:rPr>
              <a:t>Alsacia y Lorena</a:t>
            </a:r>
          </a:p>
        </p:txBody>
      </p:sp>
      <p:pic>
        <p:nvPicPr>
          <p:cNvPr id="6144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35638" y="1700214"/>
            <a:ext cx="4716462" cy="4694237"/>
          </a:xfrm>
          <a:noFill/>
          <a:ln/>
        </p:spPr>
      </p:pic>
    </p:spTree>
    <p:extLst>
      <p:ext uri="{BB962C8B-B14F-4D97-AF65-F5344CB8AC3E}">
        <p14:creationId xmlns:p14="http://schemas.microsoft.com/office/powerpoint/2010/main" val="1630714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78969" y="197346"/>
            <a:ext cx="8865031" cy="5909310"/>
          </a:xfrm>
          <a:prstGeom prst="rect">
            <a:avLst/>
          </a:prstGeom>
          <a:solidFill>
            <a:schemeClr val="tx1">
              <a:lumMod val="65000"/>
            </a:schemeClr>
          </a:solidFill>
        </p:spPr>
        <p:txBody>
          <a:bodyPr wrap="square">
            <a:spAutoFit/>
          </a:bodyPr>
          <a:lstStyle/>
          <a:p>
            <a:pPr algn="just"/>
            <a:r>
              <a:rPr lang="es-ES" dirty="0" smtClean="0"/>
              <a:t>La unificación se produjo a través de varias guerras. La primera de ellas fue la </a:t>
            </a:r>
          </a:p>
          <a:p>
            <a:pPr algn="just"/>
            <a:r>
              <a:rPr lang="es-ES" dirty="0" smtClean="0"/>
              <a:t>llamada Guerra de los Ducados por la que Prusia arrebató dos pequeños ducados a </a:t>
            </a:r>
          </a:p>
          <a:p>
            <a:pPr algn="just"/>
            <a:r>
              <a:rPr lang="es-ES" dirty="0" smtClean="0"/>
              <a:t>Dinamarca en 1864. La </a:t>
            </a:r>
          </a:p>
          <a:p>
            <a:pPr algn="just"/>
            <a:r>
              <a:rPr lang="es-ES" dirty="0" smtClean="0"/>
              <a:t>marginación de Austria del </a:t>
            </a:r>
          </a:p>
          <a:p>
            <a:pPr algn="just"/>
            <a:r>
              <a:rPr lang="es-ES" dirty="0" smtClean="0"/>
              <a:t>proceso se produjo tras la guerra </a:t>
            </a:r>
          </a:p>
          <a:p>
            <a:pPr algn="just"/>
            <a:r>
              <a:rPr lang="es-ES" dirty="0" smtClean="0"/>
              <a:t>entre Prusia y Austria en 1866. La </a:t>
            </a:r>
          </a:p>
          <a:p>
            <a:pPr algn="just"/>
            <a:r>
              <a:rPr lang="es-ES" dirty="0" smtClean="0"/>
              <a:t>Francia de Napoleón III veía con </a:t>
            </a:r>
          </a:p>
          <a:p>
            <a:pPr algn="just"/>
            <a:r>
              <a:rPr lang="es-ES" dirty="0" smtClean="0"/>
              <a:t>recelo una potencia unida tras el </a:t>
            </a:r>
          </a:p>
          <a:p>
            <a:pPr algn="just"/>
            <a:r>
              <a:rPr lang="es-ES" dirty="0" smtClean="0"/>
              <a:t>Rin, acostumbrada como estaba a </a:t>
            </a:r>
          </a:p>
          <a:p>
            <a:pPr algn="just"/>
            <a:r>
              <a:rPr lang="es-ES" dirty="0" smtClean="0"/>
              <a:t>influir en la zona, no estaba </a:t>
            </a:r>
          </a:p>
          <a:p>
            <a:pPr algn="just"/>
            <a:r>
              <a:rPr lang="es-ES" dirty="0" smtClean="0"/>
              <a:t>dispuesta a reconocer el </a:t>
            </a:r>
          </a:p>
          <a:p>
            <a:pPr algn="just"/>
            <a:r>
              <a:rPr lang="es-ES" dirty="0" smtClean="0"/>
              <a:t>crecimiento de Prusia y esto llevó </a:t>
            </a:r>
          </a:p>
          <a:p>
            <a:pPr algn="just"/>
            <a:r>
              <a:rPr lang="es-ES" dirty="0" smtClean="0"/>
              <a:t>a una guerra. Francia fue derrotada </a:t>
            </a:r>
          </a:p>
          <a:p>
            <a:pPr algn="just"/>
            <a:r>
              <a:rPr lang="es-ES" dirty="0" smtClean="0"/>
              <a:t>y se proclamaba el II Reich o </a:t>
            </a:r>
          </a:p>
          <a:p>
            <a:pPr algn="just"/>
            <a:r>
              <a:rPr lang="es-ES" dirty="0" smtClean="0"/>
              <a:t>Imperio Alemán con Guillermo I </a:t>
            </a:r>
          </a:p>
          <a:p>
            <a:pPr algn="just"/>
            <a:r>
              <a:rPr lang="es-ES" dirty="0" smtClean="0"/>
              <a:t>como emperador. Francia, además, </a:t>
            </a:r>
          </a:p>
          <a:p>
            <a:pPr algn="just"/>
            <a:r>
              <a:rPr lang="es-ES" dirty="0" smtClean="0"/>
              <a:t>perdía dos territorios que en un </a:t>
            </a:r>
          </a:p>
          <a:p>
            <a:pPr algn="just"/>
            <a:r>
              <a:rPr lang="es-ES" dirty="0" smtClean="0"/>
              <a:t>futuro serían fuente de conflicto </a:t>
            </a:r>
          </a:p>
          <a:p>
            <a:pPr algn="just"/>
            <a:r>
              <a:rPr lang="es-ES" dirty="0" smtClean="0"/>
              <a:t>por las ansias de revancha de </a:t>
            </a:r>
          </a:p>
          <a:p>
            <a:pPr algn="just"/>
            <a:r>
              <a:rPr lang="es-ES" dirty="0" smtClean="0"/>
              <a:t>Francia: Alsacia y Lorena que </a:t>
            </a:r>
          </a:p>
          <a:p>
            <a:pPr algn="just"/>
            <a:r>
              <a:rPr lang="es-ES" dirty="0" smtClean="0"/>
              <a:t>pasaban a Alemania</a:t>
            </a:r>
            <a:endParaRPr lang="es-ES" dirty="0"/>
          </a:p>
        </p:txBody>
      </p:sp>
      <p:pic>
        <p:nvPicPr>
          <p:cNvPr id="1026" name="Picture 2" descr="http://www.iesporza.educa.aragon.es/hmc/unificacion_alemania_objetivos_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484" y="890654"/>
            <a:ext cx="5889357" cy="467615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340244" y="5760406"/>
            <a:ext cx="9423328" cy="923330"/>
          </a:xfrm>
          <a:prstGeom prst="rect">
            <a:avLst/>
          </a:prstGeom>
        </p:spPr>
        <p:txBody>
          <a:bodyPr wrap="square">
            <a:spAutoFit/>
          </a:bodyPr>
          <a:lstStyle/>
          <a:p>
            <a:r>
              <a:rPr lang="es-ES" dirty="0" smtClean="0">
                <a:solidFill>
                  <a:srgbClr val="FFFF00"/>
                </a:solidFill>
              </a:rPr>
              <a:t> Pensaban que estaban siendo oprimidos y explotados por las otras potencias europeas: Austria, Rusia, Francia y el Reino Unido. La primera, la sangraba, la segunda, la atemorizaba, la tercera, le intentaba arrebatar territorios y la última la explotaba </a:t>
            </a:r>
            <a:r>
              <a:rPr lang="es-ES" dirty="0" err="1" smtClean="0">
                <a:solidFill>
                  <a:srgbClr val="FFFF00"/>
                </a:solidFill>
              </a:rPr>
              <a:t>financieramen</a:t>
            </a:r>
            <a:endParaRPr lang="es-ES" dirty="0">
              <a:solidFill>
                <a:srgbClr val="FFFF00"/>
              </a:solidFill>
            </a:endParaRPr>
          </a:p>
        </p:txBody>
      </p:sp>
    </p:spTree>
    <p:extLst>
      <p:ext uri="{BB962C8B-B14F-4D97-AF65-F5344CB8AC3E}">
        <p14:creationId xmlns:p14="http://schemas.microsoft.com/office/powerpoint/2010/main" val="3672780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08214" y="274639"/>
            <a:ext cx="8002587" cy="130175"/>
          </a:xfrm>
        </p:spPr>
        <p:txBody>
          <a:bodyPr>
            <a:normAutofit fontScale="90000"/>
          </a:bodyPr>
          <a:lstStyle/>
          <a:p>
            <a:r>
              <a:rPr lang="es-ES_tradnl" sz="4000"/>
              <a:t>El II Reich</a:t>
            </a:r>
          </a:p>
        </p:txBody>
      </p:sp>
      <p:sp>
        <p:nvSpPr>
          <p:cNvPr id="64515" name="Rectangle 3"/>
          <p:cNvSpPr>
            <a:spLocks noGrp="1" noChangeArrowheads="1"/>
          </p:cNvSpPr>
          <p:nvPr>
            <p:ph type="body" idx="1"/>
          </p:nvPr>
        </p:nvSpPr>
        <p:spPr>
          <a:xfrm>
            <a:off x="1524000" y="836614"/>
            <a:ext cx="8686800" cy="6021387"/>
          </a:xfrm>
        </p:spPr>
        <p:txBody>
          <a:bodyPr/>
          <a:lstStyle/>
          <a:p>
            <a:r>
              <a:rPr lang="es-ES_tradnl"/>
              <a:t>En 1871 nacía el Imperio Alemán o </a:t>
            </a:r>
            <a:r>
              <a:rPr lang="es-ES_tradnl">
                <a:solidFill>
                  <a:srgbClr val="990000"/>
                </a:solidFill>
              </a:rPr>
              <a:t>II Reich</a:t>
            </a:r>
            <a:r>
              <a:rPr lang="es-ES_tradnl"/>
              <a:t> cuyo emperador (</a:t>
            </a:r>
            <a:r>
              <a:rPr lang="es-ES_tradnl" i="1"/>
              <a:t>Kaiser</a:t>
            </a:r>
            <a:r>
              <a:rPr lang="es-ES_tradnl"/>
              <a:t>) fue Guillermo I.</a:t>
            </a:r>
          </a:p>
          <a:p>
            <a:r>
              <a:rPr lang="es-ES_tradnl"/>
              <a:t>El Imperio Alemán se convertirá en el estado más fuerte de Europa y Bismarck el director de las relaciones internacionales.</a:t>
            </a:r>
          </a:p>
        </p:txBody>
      </p:sp>
      <p:pic>
        <p:nvPicPr>
          <p:cNvPr id="64516"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792538" y="3362326"/>
            <a:ext cx="5111750" cy="3495675"/>
          </a:xfrm>
          <a:noFill/>
          <a:ln/>
        </p:spPr>
      </p:pic>
    </p:spTree>
    <p:extLst>
      <p:ext uri="{BB962C8B-B14F-4D97-AF65-F5344CB8AC3E}">
        <p14:creationId xmlns:p14="http://schemas.microsoft.com/office/powerpoint/2010/main" val="185883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1524001" y="0"/>
            <a:ext cx="8893175" cy="6597650"/>
          </a:xfrm>
        </p:spPr>
        <p:txBody>
          <a:bodyPr/>
          <a:lstStyle/>
          <a:p>
            <a:r>
              <a:rPr lang="es-ES_tradnl"/>
              <a:t>La unificación de Italia y Alemania se produce a partir de la segunda mitad del siglo XIX.</a:t>
            </a:r>
          </a:p>
          <a:p>
            <a:r>
              <a:rPr lang="es-ES_tradnl"/>
              <a:t>El germen ideológico que las produce es el </a:t>
            </a:r>
            <a:r>
              <a:rPr lang="es-ES_tradnl">
                <a:solidFill>
                  <a:srgbClr val="990000"/>
                </a:solidFill>
              </a:rPr>
              <a:t>NACIONALISMO</a:t>
            </a:r>
            <a:r>
              <a:rPr lang="es-ES_tradnl"/>
              <a:t>.</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926" y="2636838"/>
            <a:ext cx="8855075"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96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1524000" y="0"/>
            <a:ext cx="9144000" cy="6858000"/>
          </a:xfrm>
        </p:spPr>
        <p:txBody>
          <a:bodyPr/>
          <a:lstStyle/>
          <a:p>
            <a:r>
              <a:rPr lang="es-ES_tradnl" dirty="0" smtClean="0"/>
              <a:t>EL Nacionalismo</a:t>
            </a:r>
          </a:p>
          <a:p>
            <a:endParaRPr lang="es-ES_tradnl" dirty="0"/>
          </a:p>
          <a:p>
            <a:r>
              <a:rPr lang="es-ES_tradnl" dirty="0" smtClean="0"/>
              <a:t>Esta </a:t>
            </a:r>
            <a:r>
              <a:rPr lang="es-ES_tradnl" dirty="0"/>
              <a:t>ideología entiende la nación como una comunidad dotada de rasgos propios, una lengua, </a:t>
            </a:r>
            <a:r>
              <a:rPr lang="es-ES_tradnl" dirty="0" smtClean="0"/>
              <a:t> un pasado, unas tradiciones y una </a:t>
            </a:r>
            <a:r>
              <a:rPr lang="es-ES_tradnl" dirty="0"/>
              <a:t>cultura comunes…</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1" y="3141663"/>
            <a:ext cx="5692775" cy="348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07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s-ES_tradnl" sz="4000"/>
              <a:t>Evolución y extensión del nacionalismo</a:t>
            </a:r>
          </a:p>
        </p:txBody>
      </p:sp>
      <p:sp>
        <p:nvSpPr>
          <p:cNvPr id="16387" name="Rectangle 3"/>
          <p:cNvSpPr>
            <a:spLocks noGrp="1" noChangeArrowheads="1"/>
          </p:cNvSpPr>
          <p:nvPr>
            <p:ph type="body" sz="half" idx="1"/>
          </p:nvPr>
        </p:nvSpPr>
        <p:spPr>
          <a:xfrm>
            <a:off x="1524000" y="1600200"/>
            <a:ext cx="3779838" cy="5257800"/>
          </a:xfrm>
        </p:spPr>
        <p:txBody>
          <a:bodyPr/>
          <a:lstStyle/>
          <a:p>
            <a:r>
              <a:rPr lang="es-ES_tradnl"/>
              <a:t>Los movimientos nacionalistas del siglo XIX surgieron en los lugares donde existía desajuste entre las naciones y las fronteras políticas.</a:t>
            </a:r>
          </a:p>
        </p:txBody>
      </p:sp>
      <p:pic>
        <p:nvPicPr>
          <p:cNvPr id="1638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16501" y="1916114"/>
            <a:ext cx="5472113" cy="3927475"/>
          </a:xfrm>
          <a:noFill/>
          <a:ln/>
        </p:spPr>
      </p:pic>
    </p:spTree>
    <p:extLst>
      <p:ext uri="{BB962C8B-B14F-4D97-AF65-F5344CB8AC3E}">
        <p14:creationId xmlns:p14="http://schemas.microsoft.com/office/powerpoint/2010/main" val="254757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1524000" y="620714"/>
            <a:ext cx="9144000" cy="4929187"/>
          </a:xfrm>
          <a:solidFill>
            <a:schemeClr val="tx1">
              <a:lumMod val="85000"/>
            </a:schemeClr>
          </a:solidFill>
        </p:spPr>
        <p:txBody>
          <a:bodyPr/>
          <a:lstStyle/>
          <a:p>
            <a:r>
              <a:rPr lang="es-ES_tradnl" dirty="0">
                <a:solidFill>
                  <a:schemeClr val="bg1"/>
                </a:solidFill>
              </a:rPr>
              <a:t>Existen dos tendencias dentro de los movimientos nacionalistas:</a:t>
            </a:r>
          </a:p>
          <a:p>
            <a:pPr>
              <a:buFontTx/>
              <a:buNone/>
            </a:pPr>
            <a:r>
              <a:rPr lang="es-ES_tradnl" dirty="0"/>
              <a:t>   </a:t>
            </a:r>
          </a:p>
          <a:p>
            <a:pPr>
              <a:buFontTx/>
              <a:buNone/>
            </a:pPr>
            <a:r>
              <a:rPr lang="es-ES_tradnl" dirty="0">
                <a:solidFill>
                  <a:srgbClr val="990000"/>
                </a:solidFill>
              </a:rPr>
              <a:t>   A/ Movimientos nacionalistas independentistas.</a:t>
            </a:r>
          </a:p>
          <a:p>
            <a:pPr>
              <a:buFontTx/>
              <a:buNone/>
            </a:pPr>
            <a:endParaRPr lang="es-ES_tradnl" dirty="0"/>
          </a:p>
          <a:p>
            <a:pPr>
              <a:buFontTx/>
              <a:buNone/>
            </a:pPr>
            <a:r>
              <a:rPr lang="es-ES_tradnl" dirty="0">
                <a:solidFill>
                  <a:schemeClr val="accent2"/>
                </a:solidFill>
              </a:rPr>
              <a:t>    </a:t>
            </a:r>
            <a:r>
              <a:rPr lang="es-ES_tradnl" dirty="0" smtClean="0">
                <a:solidFill>
                  <a:schemeClr val="accent2"/>
                </a:solidFill>
              </a:rPr>
              <a:t> </a:t>
            </a:r>
            <a:r>
              <a:rPr lang="es-ES_tradnl" dirty="0">
                <a:solidFill>
                  <a:schemeClr val="accent2"/>
                </a:solidFill>
              </a:rPr>
              <a:t>B/ Movimientos nacionalistas unionistas</a:t>
            </a:r>
          </a:p>
        </p:txBody>
      </p:sp>
    </p:spTree>
    <p:extLst>
      <p:ext uri="{BB962C8B-B14F-4D97-AF65-F5344CB8AC3E}">
        <p14:creationId xmlns:p14="http://schemas.microsoft.com/office/powerpoint/2010/main" val="194194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s-ES_tradnl"/>
              <a:t>Nacionalismo independentista</a:t>
            </a:r>
          </a:p>
        </p:txBody>
      </p:sp>
      <p:sp>
        <p:nvSpPr>
          <p:cNvPr id="21507" name="Rectangle 3"/>
          <p:cNvSpPr>
            <a:spLocks noGrp="1" noChangeArrowheads="1"/>
          </p:cNvSpPr>
          <p:nvPr>
            <p:ph type="body" idx="1"/>
          </p:nvPr>
        </p:nvSpPr>
        <p:spPr/>
        <p:txBody>
          <a:bodyPr/>
          <a:lstStyle/>
          <a:p>
            <a:pPr>
              <a:lnSpc>
                <a:spcPct val="90000"/>
              </a:lnSpc>
            </a:pPr>
            <a:r>
              <a:rPr lang="es-ES_tradnl"/>
              <a:t>Lucharon por separar a la nación de un poder extranjero o Estado plurinacional.</a:t>
            </a:r>
          </a:p>
          <a:p>
            <a:pPr>
              <a:lnSpc>
                <a:spcPct val="90000"/>
              </a:lnSpc>
            </a:pPr>
            <a:r>
              <a:rPr lang="es-ES_tradnl"/>
              <a:t>Los más importantes afectaron a Grecia que se separó del </a:t>
            </a:r>
            <a:r>
              <a:rPr lang="es-ES_tradnl">
                <a:solidFill>
                  <a:schemeClr val="accent2"/>
                </a:solidFill>
              </a:rPr>
              <a:t>Imperio Turco (1820-1830</a:t>
            </a:r>
            <a:r>
              <a:rPr lang="es-ES_tradnl"/>
              <a:t>) y Bélgica que se separó de los </a:t>
            </a:r>
            <a:r>
              <a:rPr lang="es-ES_tradnl">
                <a:solidFill>
                  <a:srgbClr val="990000"/>
                </a:solidFill>
              </a:rPr>
              <a:t>Países Bajos (1830-1839)</a:t>
            </a:r>
          </a:p>
          <a:p>
            <a:pPr>
              <a:lnSpc>
                <a:spcPct val="90000"/>
              </a:lnSpc>
            </a:pPr>
            <a:r>
              <a:rPr lang="es-ES_tradnl"/>
              <a:t>En Irlanda, anexionada a Gran Bretaña en el siglo XIX, el nacionalismo no consiguió su objetivo.</a:t>
            </a:r>
          </a:p>
          <a:p>
            <a:pPr>
              <a:lnSpc>
                <a:spcPct val="90000"/>
              </a:lnSpc>
              <a:buFontTx/>
              <a:buNone/>
            </a:pPr>
            <a:endParaRPr lang="es-ES_tradnl"/>
          </a:p>
        </p:txBody>
      </p:sp>
    </p:spTree>
    <p:extLst>
      <p:ext uri="{BB962C8B-B14F-4D97-AF65-F5344CB8AC3E}">
        <p14:creationId xmlns:p14="http://schemas.microsoft.com/office/powerpoint/2010/main" val="4240590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524000" y="274638"/>
            <a:ext cx="8229600" cy="417512"/>
          </a:xfrm>
        </p:spPr>
        <p:txBody>
          <a:bodyPr>
            <a:normAutofit fontScale="90000"/>
          </a:bodyPr>
          <a:lstStyle/>
          <a:p>
            <a:r>
              <a:rPr lang="es-ES_tradnl" sz="4000"/>
              <a:t>Imperio Turco</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836614"/>
            <a:ext cx="4176713"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538" y="1557338"/>
            <a:ext cx="4716462" cy="43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85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524000" y="274638"/>
            <a:ext cx="8229600" cy="417512"/>
          </a:xfrm>
        </p:spPr>
        <p:txBody>
          <a:bodyPr>
            <a:normAutofit fontScale="90000"/>
          </a:bodyPr>
          <a:lstStyle/>
          <a:p>
            <a:r>
              <a:rPr lang="es-ES_tradnl" sz="4000"/>
              <a:t>Países Bajos</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1" y="836613"/>
            <a:ext cx="6588125" cy="554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710426"/>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TotalTime>
  <Words>1438</Words>
  <Application>Microsoft Office PowerPoint</Application>
  <PresentationFormat>Personalizado</PresentationFormat>
  <Paragraphs>127</Paragraphs>
  <Slides>26</Slides>
  <Notes>19</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Office Theme</vt:lpstr>
      <vt:lpstr>Presentación de PowerPoint</vt:lpstr>
      <vt:lpstr>LAS UNIFICACIONES DE ITALIA Y ALEMANIA</vt:lpstr>
      <vt:lpstr>Presentación de PowerPoint</vt:lpstr>
      <vt:lpstr>Presentación de PowerPoint</vt:lpstr>
      <vt:lpstr>Evolución y extensión del nacionalismo</vt:lpstr>
      <vt:lpstr>Presentación de PowerPoint</vt:lpstr>
      <vt:lpstr>Nacionalismo independentista</vt:lpstr>
      <vt:lpstr>Imperio Turco</vt:lpstr>
      <vt:lpstr>Países Bajos</vt:lpstr>
      <vt:lpstr>Nacionalismo unionista</vt:lpstr>
      <vt:lpstr>La unificación de Italia (1859-1870)</vt:lpstr>
      <vt:lpstr>LA UNIFICACION ITALIANA</vt:lpstr>
      <vt:lpstr>Presentación de PowerPoint</vt:lpstr>
      <vt:lpstr>Proceso de unificación de Italia</vt:lpstr>
      <vt:lpstr>Etapas de la unificación</vt:lpstr>
      <vt:lpstr>Presentación de PowerPoint</vt:lpstr>
      <vt:lpstr>Presentación de PowerPoint</vt:lpstr>
      <vt:lpstr>Presentación de PowerPoint</vt:lpstr>
      <vt:lpstr>La unificación alemana</vt:lpstr>
      <vt:lpstr>Alemania antes de la unificación</vt:lpstr>
      <vt:lpstr>Etapas de la unificación alemana</vt:lpstr>
      <vt:lpstr>Enfrentamiento contra Austria</vt:lpstr>
      <vt:lpstr>Presentación de PowerPoint</vt:lpstr>
      <vt:lpstr>Enfrentamiento contra Francia</vt:lpstr>
      <vt:lpstr>Presentación de PowerPoint</vt:lpstr>
      <vt:lpstr>El II Reich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Cañete</dc:creator>
  <cp:lastModifiedBy>Profesor</cp:lastModifiedBy>
  <cp:revision>6</cp:revision>
  <dcterms:created xsi:type="dcterms:W3CDTF">2013-12-02T20:57:05Z</dcterms:created>
  <dcterms:modified xsi:type="dcterms:W3CDTF">2013-12-17T13:07:37Z</dcterms:modified>
</cp:coreProperties>
</file>